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42"/>
  </p:notesMasterIdLst>
  <p:handoutMasterIdLst>
    <p:handoutMasterId r:id="rId43"/>
  </p:handoutMasterIdLst>
  <p:sldIdLst>
    <p:sldId id="256" r:id="rId2"/>
    <p:sldId id="963" r:id="rId3"/>
    <p:sldId id="6531" r:id="rId4"/>
    <p:sldId id="6532" r:id="rId5"/>
    <p:sldId id="6533" r:id="rId6"/>
    <p:sldId id="6534" r:id="rId7"/>
    <p:sldId id="6514" r:id="rId8"/>
    <p:sldId id="6535" r:id="rId9"/>
    <p:sldId id="1690" r:id="rId10"/>
    <p:sldId id="6536" r:id="rId11"/>
    <p:sldId id="6499" r:id="rId12"/>
    <p:sldId id="6537" r:id="rId13"/>
    <p:sldId id="6515" r:id="rId14"/>
    <p:sldId id="6503" r:id="rId15"/>
    <p:sldId id="6508" r:id="rId16"/>
    <p:sldId id="6504" r:id="rId17"/>
    <p:sldId id="6516" r:id="rId18"/>
    <p:sldId id="6517" r:id="rId19"/>
    <p:sldId id="6505" r:id="rId20"/>
    <p:sldId id="6506" r:id="rId21"/>
    <p:sldId id="6519" r:id="rId22"/>
    <p:sldId id="6520" r:id="rId23"/>
    <p:sldId id="6518" r:id="rId24"/>
    <p:sldId id="6522" r:id="rId25"/>
    <p:sldId id="6509" r:id="rId26"/>
    <p:sldId id="6512" r:id="rId27"/>
    <p:sldId id="6526" r:id="rId28"/>
    <p:sldId id="6538" r:id="rId29"/>
    <p:sldId id="6527" r:id="rId30"/>
    <p:sldId id="6540" r:id="rId31"/>
    <p:sldId id="6523" r:id="rId32"/>
    <p:sldId id="6525" r:id="rId33"/>
    <p:sldId id="6524" r:id="rId34"/>
    <p:sldId id="6539" r:id="rId35"/>
    <p:sldId id="968" r:id="rId36"/>
    <p:sldId id="1946" r:id="rId37"/>
    <p:sldId id="964" r:id="rId38"/>
    <p:sldId id="1699" r:id="rId39"/>
    <p:sldId id="1696" r:id="rId40"/>
    <p:sldId id="169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93"/>
    <a:srgbClr val="FF40FF"/>
    <a:srgbClr val="98CAFE"/>
    <a:srgbClr val="7A61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057"/>
    <p:restoredTop sz="92995"/>
  </p:normalViewPr>
  <p:slideViewPr>
    <p:cSldViewPr snapToGrid="0" snapToObjects="1" showGuides="1">
      <p:cViewPr>
        <p:scale>
          <a:sx n="130" d="100"/>
          <a:sy n="130" d="100"/>
        </p:scale>
        <p:origin x="-448" y="392"/>
      </p:cViewPr>
      <p:guideLst>
        <p:guide orient="horz" pos="2160"/>
        <p:guide pos="3816"/>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showGuides="1">
      <p:cViewPr varScale="1">
        <p:scale>
          <a:sx n="122" d="100"/>
          <a:sy n="122" d="100"/>
        </p:scale>
        <p:origin x="7632"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CBC3FE7-D869-B744-8F5D-4181B43A94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9A3224D-A6C6-924A-BE96-B1EF04319C8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40D881-265C-404B-AB7A-CF0B5FA98D46}" type="datetimeFigureOut">
              <a:rPr lang="en-GB" smtClean="0"/>
              <a:t>08/09/2022</a:t>
            </a:fld>
            <a:endParaRPr lang="en-GB"/>
          </a:p>
        </p:txBody>
      </p:sp>
      <p:sp>
        <p:nvSpPr>
          <p:cNvPr id="4" name="Footer Placeholder 3">
            <a:extLst>
              <a:ext uri="{FF2B5EF4-FFF2-40B4-BE49-F238E27FC236}">
                <a16:creationId xmlns:a16="http://schemas.microsoft.com/office/drawing/2014/main" id="{FDDF1305-6AF4-4142-8AD8-1803D1D7DE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DAB241E5-B025-B649-9172-F7CD08637C8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DAD20C-68A7-3C43-B968-B20E5F039752}" type="slidenum">
              <a:rPr lang="en-GB" smtClean="0"/>
              <a:t>‹#›</a:t>
            </a:fld>
            <a:endParaRPr lang="en-GB"/>
          </a:p>
        </p:txBody>
      </p:sp>
    </p:spTree>
    <p:extLst>
      <p:ext uri="{BB962C8B-B14F-4D97-AF65-F5344CB8AC3E}">
        <p14:creationId xmlns:p14="http://schemas.microsoft.com/office/powerpoint/2010/main" val="37669634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F4F36B-26FA-0A45-A692-91960A8B1A08}" type="datetimeFigureOut">
              <a:rPr lang="en-GB" smtClean="0"/>
              <a:t>08/09/2022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CD1404-CD8B-504A-804D-02D4D1854857}" type="slidenum">
              <a:rPr lang="en-GB" smtClean="0"/>
              <a:t>‹#›</a:t>
            </a:fld>
            <a:endParaRPr lang="en-GB"/>
          </a:p>
        </p:txBody>
      </p:sp>
    </p:spTree>
    <p:extLst>
      <p:ext uri="{BB962C8B-B14F-4D97-AF65-F5344CB8AC3E}">
        <p14:creationId xmlns:p14="http://schemas.microsoft.com/office/powerpoint/2010/main" val="805235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ChangeArrowheads="1" noTextEdit="1"/>
          </p:cNvSpPr>
          <p:nvPr>
            <p:ph type="sldImg"/>
          </p:nvPr>
        </p:nvSpPr>
        <p:spPr>
          <a:xfrm>
            <a:off x="404813" y="696913"/>
            <a:ext cx="6188075" cy="3481387"/>
          </a:xfrm>
          <a:ln/>
        </p:spPr>
      </p:sp>
      <p:sp>
        <p:nvSpPr>
          <p:cNvPr id="33794"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ltLang="en-US">
              <a:latin typeface="Calibri" charset="0"/>
              <a:ea typeface="ＭＳ Ｐゴシック" charset="-128"/>
            </a:endParaRPr>
          </a:p>
        </p:txBody>
      </p:sp>
    </p:spTree>
    <p:extLst>
      <p:ext uri="{BB962C8B-B14F-4D97-AF65-F5344CB8AC3E}">
        <p14:creationId xmlns:p14="http://schemas.microsoft.com/office/powerpoint/2010/main" val="11354845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17" name="Rectangle 16"/>
          <p:cNvSpPr>
            <a:spLocks noChangeArrowheads="1"/>
          </p:cNvSpPr>
          <p:nvPr/>
        </p:nvSpPr>
        <p:spPr bwMode="auto">
          <a:xfrm>
            <a:off x="4470400" y="0"/>
            <a:ext cx="3149600" cy="1219200"/>
          </a:xfrm>
          <a:prstGeom prst="rect">
            <a:avLst/>
          </a:prstGeom>
          <a:noFill/>
          <a:ln w="12700">
            <a:noFill/>
            <a:round/>
            <a:headEnd/>
            <a:tailEnd/>
          </a:ln>
          <a:effectLst>
            <a:outerShdw blurRad="63500" dist="38100" dir="2700000" algn="br" rotWithShape="0">
              <a:srgbClr val="000000">
                <a:alpha val="42998"/>
              </a:srgbClr>
            </a:outerShdw>
          </a:effectLst>
        </p:spPr>
        <p:txBody>
          <a:bodyPr lIns="90487" tIns="44450" rIns="90487" bIns="44450"/>
          <a:lstStyle/>
          <a:p>
            <a:pPr>
              <a:buFont typeface="Zapf Dingbats" charset="2"/>
              <a:buNone/>
              <a:defRPr/>
            </a:pPr>
            <a:endParaRPr lang="en-US" sz="1800">
              <a:ea typeface="Arial" charset="0"/>
            </a:endParaRPr>
          </a:p>
        </p:txBody>
      </p:sp>
      <p:sp>
        <p:nvSpPr>
          <p:cNvPr id="18" name="Rectangle 7"/>
          <p:cNvSpPr>
            <a:spLocks noChangeArrowheads="1"/>
          </p:cNvSpPr>
          <p:nvPr/>
        </p:nvSpPr>
        <p:spPr bwMode="auto">
          <a:xfrm>
            <a:off x="4470400" y="0"/>
            <a:ext cx="3048000" cy="1066800"/>
          </a:xfrm>
          <a:prstGeom prst="rect">
            <a:avLst/>
          </a:prstGeom>
          <a:solidFill>
            <a:schemeClr val="bg1"/>
          </a:solidFill>
          <a:ln w="12700">
            <a:noFill/>
            <a:round/>
            <a:headEnd/>
            <a:tailEnd/>
          </a:ln>
        </p:spPr>
        <p:txBody>
          <a:bodyPr lIns="90487" tIns="44450" rIns="90487" bIns="44450"/>
          <a:lstStyle/>
          <a:p>
            <a:pPr>
              <a:defRPr/>
            </a:pPr>
            <a:endParaRPr lang="en-US" sz="1800">
              <a:ea typeface="Arial" charset="0"/>
            </a:endParaRPr>
          </a:p>
        </p:txBody>
      </p:sp>
      <p:sp>
        <p:nvSpPr>
          <p:cNvPr id="19" name="Rectangle 2"/>
          <p:cNvSpPr>
            <a:spLocks noGrp="1" noChangeArrowheads="1"/>
          </p:cNvSpPr>
          <p:nvPr>
            <p:ph type="subTitle" idx="1"/>
          </p:nvPr>
        </p:nvSpPr>
        <p:spPr>
          <a:xfrm>
            <a:off x="914400" y="4572000"/>
            <a:ext cx="10363200" cy="1752600"/>
          </a:xfrm>
          <a:prstGeom prst="rect">
            <a:avLst/>
          </a:prstGeom>
        </p:spPr>
        <p:txBody>
          <a:bodyPr anchor="ctr">
            <a:normAutofit/>
          </a:bodyPr>
          <a:lstStyle>
            <a:lvl1pPr marL="0" indent="0" algn="ctr">
              <a:buFont typeface="Zapf Dingbats" pitchFamily="-112" charset="2"/>
              <a:buNone/>
              <a:defRPr sz="2000">
                <a:latin typeface="Arial" panose="020B0604020202020204" pitchFamily="34" charset="0"/>
                <a:ea typeface="Arial" panose="020B0604020202020204" pitchFamily="34" charset="0"/>
                <a:cs typeface="Arial" panose="020B0604020202020204" pitchFamily="34" charset="0"/>
              </a:defRPr>
            </a:lvl1pPr>
          </a:lstStyle>
          <a:p>
            <a:r>
              <a:rPr lang="en-US"/>
              <a:t>Click to edit Master subtitle style</a:t>
            </a:r>
            <a:endParaRPr lang="en-US" dirty="0"/>
          </a:p>
        </p:txBody>
      </p:sp>
      <p:sp>
        <p:nvSpPr>
          <p:cNvPr id="20" name="Rectangle 4"/>
          <p:cNvSpPr>
            <a:spLocks noGrp="1" noChangeArrowheads="1"/>
          </p:cNvSpPr>
          <p:nvPr>
            <p:ph type="ctrTitle"/>
          </p:nvPr>
        </p:nvSpPr>
        <p:spPr>
          <a:xfrm>
            <a:off x="914400" y="2590800"/>
            <a:ext cx="10363200" cy="1143000"/>
          </a:xfrm>
          <a:prstGeom prst="rect">
            <a:avLst/>
          </a:prstGeom>
        </p:spPr>
        <p:txBody>
          <a:bodyPr>
            <a:normAutofit/>
          </a:bodyPr>
          <a:lstStyle>
            <a:lvl1pPr>
              <a:defRPr sz="4000">
                <a:latin typeface="Arial" panose="020B0604020202020204" pitchFamily="34" charset="0"/>
                <a:ea typeface="Arial" panose="020B0604020202020204" pitchFamily="34" charset="0"/>
                <a:cs typeface="Arial" panose="020B0604020202020204" pitchFamily="34" charset="0"/>
              </a:defRPr>
            </a:lvl1pPr>
          </a:lstStyle>
          <a:p>
            <a:endParaRPr lang="en-US" dirty="0"/>
          </a:p>
        </p:txBody>
      </p:sp>
      <p:cxnSp>
        <p:nvCxnSpPr>
          <p:cNvPr id="23" name="Straight Connector 22"/>
          <p:cNvCxnSpPr>
            <a:cxnSpLocks noChangeShapeType="1"/>
          </p:cNvCxnSpPr>
          <p:nvPr/>
        </p:nvCxnSpPr>
        <p:spPr bwMode="auto">
          <a:xfrm>
            <a:off x="0" y="1565021"/>
            <a:ext cx="12192000" cy="0"/>
          </a:xfrm>
          <a:prstGeom prst="line">
            <a:avLst/>
          </a:prstGeom>
          <a:noFill/>
          <a:ln w="22225" algn="ctr">
            <a:solidFill>
              <a:srgbClr val="13518F"/>
            </a:solidFill>
            <a:round/>
            <a:headEnd type="none" w="sm" len="sm"/>
            <a:tailEnd type="none" w="sm" len="sm"/>
          </a:ln>
        </p:spPr>
      </p:cxnSp>
      <p:pic>
        <p:nvPicPr>
          <p:cNvPr id="15" name="Picture 14"/>
          <p:cNvPicPr>
            <a:picLocks/>
          </p:cNvPicPr>
          <p:nvPr/>
        </p:nvPicPr>
        <p:blipFill rotWithShape="1">
          <a:blip r:embed="rId2" cstate="email">
            <a:extLst>
              <a:ext uri="{28A0092B-C50C-407E-A947-70E740481C1C}">
                <a14:useLocalDpi xmlns:a14="http://schemas.microsoft.com/office/drawing/2010/main"/>
              </a:ext>
            </a:extLst>
          </a:blip>
          <a:srcRect/>
          <a:stretch/>
        </p:blipFill>
        <p:spPr>
          <a:xfrm>
            <a:off x="2867891" y="114300"/>
            <a:ext cx="7210736" cy="1371600"/>
          </a:xfrm>
          <a:prstGeom prst="rect">
            <a:avLst/>
          </a:prstGeom>
        </p:spPr>
      </p:pic>
    </p:spTree>
    <p:extLst>
      <p:ext uri="{BB962C8B-B14F-4D97-AF65-F5344CB8AC3E}">
        <p14:creationId xmlns:p14="http://schemas.microsoft.com/office/powerpoint/2010/main" val="134085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88213" y="882872"/>
            <a:ext cx="11015579" cy="5284385"/>
          </a:xfrm>
          <a:prstGeom prst="rect">
            <a:avLst/>
          </a:prstGeom>
        </p:spPr>
        <p:txBody>
          <a:bodyPr>
            <a:normAutofit/>
          </a:bodyPr>
          <a:lstStyle>
            <a:lvl1pPr>
              <a:defRPr sz="2000"/>
            </a:lvl1pPr>
            <a:lvl2pPr>
              <a:defRPr sz="2000"/>
            </a:lvl2pPr>
            <a:lvl3pPr marL="857188" indent="-171438">
              <a:buFont typeface="Arial" panose="020B0604020202020204" pitchFamily="34" charset="0"/>
              <a:buChar char="•"/>
              <a:defRPr sz="2000"/>
            </a:lvl3pPr>
            <a:lvl4pPr marL="1200061" indent="-171438">
              <a:buFont typeface="Arial" panose="020B0604020202020204" pitchFamily="34" charset="0"/>
              <a:buChar char="•"/>
              <a:defRPr sz="2000"/>
            </a:lvl4pPr>
            <a:lvl5pPr marL="1542935" indent="-171438">
              <a:buFont typeface="Arial" panose="020B0604020202020204" pitchFamily="34" charset="0"/>
              <a:buChar cha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0"/>
          </p:nvPr>
        </p:nvSpPr>
        <p:spPr/>
        <p:txBody>
          <a:bodyPr/>
          <a:lstStyle>
            <a:lvl1pPr>
              <a:defRPr sz="1500"/>
            </a:lvl1pPr>
          </a:lstStyle>
          <a:p>
            <a:fld id="{0EEC4FE4-BE90-9146-9924-61DBEFE4420C}" type="slidenum">
              <a:rPr lang="en-GB" smtClean="0"/>
              <a:pPr/>
              <a:t>‹#›</a:t>
            </a:fld>
            <a:endParaRPr lang="en-GB"/>
          </a:p>
        </p:txBody>
      </p:sp>
      <p:sp>
        <p:nvSpPr>
          <p:cNvPr id="8" name="Title 7"/>
          <p:cNvSpPr>
            <a:spLocks noGrp="1"/>
          </p:cNvSpPr>
          <p:nvPr>
            <p:ph type="title"/>
          </p:nvPr>
        </p:nvSpPr>
        <p:spPr>
          <a:xfrm>
            <a:off x="588213" y="0"/>
            <a:ext cx="11603787" cy="690743"/>
          </a:xfrm>
          <a:prstGeom prst="rect">
            <a:avLst/>
          </a:prstGeom>
        </p:spPr>
        <p:txBody>
          <a:bodyPr anchor="ctr"/>
          <a:lstStyle/>
          <a:p>
            <a:r>
              <a:rPr lang="en-US"/>
              <a:t>Click to edit Master title style</a:t>
            </a:r>
            <a:endParaRPr lang="en-GB"/>
          </a:p>
        </p:txBody>
      </p:sp>
      <p:grpSp>
        <p:nvGrpSpPr>
          <p:cNvPr id="5" name="Grouper 11">
            <a:extLst>
              <a:ext uri="{FF2B5EF4-FFF2-40B4-BE49-F238E27FC236}">
                <a16:creationId xmlns:a16="http://schemas.microsoft.com/office/drawing/2014/main" id="{0CAEE419-5CBA-F541-BD25-C06454752EF2}"/>
              </a:ext>
            </a:extLst>
          </p:cNvPr>
          <p:cNvGrpSpPr/>
          <p:nvPr userDrawn="1"/>
        </p:nvGrpSpPr>
        <p:grpSpPr>
          <a:xfrm>
            <a:off x="0" y="16"/>
            <a:ext cx="12192000" cy="690727"/>
            <a:chOff x="0" y="0"/>
            <a:chExt cx="9144000" cy="690727"/>
          </a:xfrm>
        </p:grpSpPr>
        <p:pic>
          <p:nvPicPr>
            <p:cNvPr id="6" name="Picture 1">
              <a:extLst>
                <a:ext uri="{FF2B5EF4-FFF2-40B4-BE49-F238E27FC236}">
                  <a16:creationId xmlns:a16="http://schemas.microsoft.com/office/drawing/2014/main" id="{A2B73596-4B72-1A46-9E2F-44E8F8A641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389812"/>
            <a:stretch/>
          </p:blipFill>
          <p:spPr>
            <a:xfrm>
              <a:off x="1" y="0"/>
              <a:ext cx="7078212" cy="690722"/>
            </a:xfrm>
            <a:prstGeom prst="rect">
              <a:avLst/>
            </a:prstGeom>
            <a:ln w="38100">
              <a:noFill/>
            </a:ln>
          </p:spPr>
        </p:pic>
        <p:cxnSp>
          <p:nvCxnSpPr>
            <p:cNvPr id="9" name="Connecteur droit 14">
              <a:extLst>
                <a:ext uri="{FF2B5EF4-FFF2-40B4-BE49-F238E27FC236}">
                  <a16:creationId xmlns:a16="http://schemas.microsoft.com/office/drawing/2014/main" id="{DC33618C-2B58-174D-A6D0-8CF79618329D}"/>
                </a:ext>
              </a:extLst>
            </p:cNvPr>
            <p:cNvCxnSpPr/>
            <p:nvPr/>
          </p:nvCxnSpPr>
          <p:spPr>
            <a:xfrm>
              <a:off x="0" y="690727"/>
              <a:ext cx="9144000" cy="0"/>
            </a:xfrm>
            <a:prstGeom prst="line">
              <a:avLst/>
            </a:prstGeom>
            <a:ln w="28575">
              <a:solidFill>
                <a:srgbClr val="01519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678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cxnSp>
        <p:nvCxnSpPr>
          <p:cNvPr id="6" name="Straight Connector 12"/>
          <p:cNvCxnSpPr>
            <a:cxnSpLocks noChangeShapeType="1"/>
          </p:cNvCxnSpPr>
          <p:nvPr userDrawn="1"/>
        </p:nvCxnSpPr>
        <p:spPr bwMode="auto">
          <a:xfrm>
            <a:off x="0" y="836613"/>
            <a:ext cx="12192000" cy="0"/>
          </a:xfrm>
          <a:prstGeom prst="line">
            <a:avLst/>
          </a:prstGeom>
          <a:noFill/>
          <a:ln w="22225" algn="ctr">
            <a:solidFill>
              <a:srgbClr val="13518F"/>
            </a:solidFill>
            <a:round/>
            <a:headEnd type="none" w="sm" len="sm"/>
            <a:tailEnd type="none" w="sm" len="sm"/>
          </a:ln>
        </p:spPr>
      </p:cxnSp>
      <p:sp>
        <p:nvSpPr>
          <p:cNvPr id="7" name="Title 4"/>
          <p:cNvSpPr>
            <a:spLocks noGrp="1"/>
          </p:cNvSpPr>
          <p:nvPr>
            <p:ph type="title"/>
          </p:nvPr>
        </p:nvSpPr>
        <p:spPr>
          <a:xfrm>
            <a:off x="2048934" y="19515"/>
            <a:ext cx="9907881" cy="791699"/>
          </a:xfrm>
        </p:spPr>
        <p:txBody>
          <a:bodyPr>
            <a:normAutofit/>
          </a:bodyPr>
          <a:lstStyle>
            <a:lvl1pPr algn="ctr">
              <a:defRPr sz="3600">
                <a:latin typeface="Century Gothic" charset="0"/>
                <a:ea typeface="Century Gothic" charset="0"/>
                <a:cs typeface="Century Gothic" charset="0"/>
              </a:defRPr>
            </a:lvl1pPr>
          </a:lstStyle>
          <a:p>
            <a:r>
              <a:rPr lang="en-US" dirty="0"/>
              <a:t>Click to edit Master title style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8637" y="180435"/>
            <a:ext cx="1832564" cy="480012"/>
          </a:xfrm>
          <a:prstGeom prst="rect">
            <a:avLst/>
          </a:prstGeom>
        </p:spPr>
      </p:pic>
    </p:spTree>
    <p:extLst>
      <p:ext uri="{BB962C8B-B14F-4D97-AF65-F5344CB8AC3E}">
        <p14:creationId xmlns:p14="http://schemas.microsoft.com/office/powerpoint/2010/main" val="32508533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tif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3" name="Group 12"/>
          <p:cNvGrpSpPr/>
          <p:nvPr userDrawn="1"/>
        </p:nvGrpSpPr>
        <p:grpSpPr>
          <a:xfrm>
            <a:off x="0" y="6398345"/>
            <a:ext cx="12192000" cy="463663"/>
            <a:chOff x="0" y="6398340"/>
            <a:chExt cx="9144000" cy="463662"/>
          </a:xfrm>
        </p:grpSpPr>
        <p:sp>
          <p:nvSpPr>
            <p:cNvPr id="11" name="Rectangle 10"/>
            <p:cNvSpPr/>
            <p:nvPr userDrawn="1"/>
          </p:nvSpPr>
          <p:spPr>
            <a:xfrm>
              <a:off x="0" y="6398340"/>
              <a:ext cx="9144000" cy="463662"/>
            </a:xfrm>
            <a:prstGeom prst="rect">
              <a:avLst/>
            </a:prstGeom>
            <a:solidFill>
              <a:srgbClr val="005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Arial" charset="0"/>
                <a:ea typeface="Arial" charset="0"/>
                <a:cs typeface="Arial" charset="0"/>
              </a:endParaRPr>
            </a:p>
          </p:txBody>
        </p:sp>
        <p:pic>
          <p:nvPicPr>
            <p:cNvPr id="12" name="Image 14"/>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 y="6398340"/>
              <a:ext cx="1198179" cy="452087"/>
            </a:xfrm>
            <a:prstGeom prst="rect">
              <a:avLst/>
            </a:prstGeom>
          </p:spPr>
        </p:pic>
      </p:grpSp>
      <p:sp>
        <p:nvSpPr>
          <p:cNvPr id="2" name="Title Placeholder 1"/>
          <p:cNvSpPr>
            <a:spLocks noGrp="1"/>
          </p:cNvSpPr>
          <p:nvPr>
            <p:ph type="title"/>
          </p:nvPr>
        </p:nvSpPr>
        <p:spPr>
          <a:xfrm>
            <a:off x="0" y="87157"/>
            <a:ext cx="12192000" cy="43891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9437616" y="6441835"/>
            <a:ext cx="2743200" cy="365125"/>
          </a:xfrm>
          <a:prstGeom prst="rect">
            <a:avLst/>
          </a:prstGeom>
        </p:spPr>
        <p:txBody>
          <a:bodyPr vert="horz" lIns="91440" tIns="45720" rIns="91440" bIns="45720" rtlCol="0" anchor="ctr"/>
          <a:lstStyle>
            <a:lvl1pPr algn="r">
              <a:defRPr sz="1200" b="1">
                <a:solidFill>
                  <a:schemeClr val="bg1"/>
                </a:solidFill>
                <a:latin typeface="Arial" charset="0"/>
                <a:ea typeface="Arial" charset="0"/>
                <a:cs typeface="Arial" charset="0"/>
              </a:defRPr>
            </a:lvl1pPr>
          </a:lstStyle>
          <a:p>
            <a:fld id="{0EEC4FE4-BE90-9146-9924-61DBEFE4420C}" type="slidenum">
              <a:rPr lang="en-GB" smtClean="0"/>
              <a:pPr/>
              <a:t>‹#›</a:t>
            </a:fld>
            <a:endParaRPr lang="en-GB"/>
          </a:p>
        </p:txBody>
      </p:sp>
      <p:sp>
        <p:nvSpPr>
          <p:cNvPr id="7" name="Text Placeholder 6"/>
          <p:cNvSpPr>
            <a:spLocks noGrp="1"/>
          </p:cNvSpPr>
          <p:nvPr>
            <p:ph type="body" idx="1"/>
          </p:nvPr>
        </p:nvSpPr>
        <p:spPr>
          <a:xfrm>
            <a:off x="588213" y="776729"/>
            <a:ext cx="11015579" cy="54962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9219538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5" r:id="rId3"/>
  </p:sldLayoutIdLst>
  <p:hf hdr="0" ftr="0" dt="0"/>
  <p:txStyles>
    <p:titleStyle>
      <a:lvl1pPr algn="ctr" defTabSz="685748" rtl="0" eaLnBrk="1" latinLnBrk="0" hangingPunct="1">
        <a:lnSpc>
          <a:spcPct val="90000"/>
        </a:lnSpc>
        <a:spcBef>
          <a:spcPct val="0"/>
        </a:spcBef>
        <a:buNone/>
        <a:defRPr sz="2800" kern="1200">
          <a:solidFill>
            <a:schemeClr val="tx1"/>
          </a:solidFill>
          <a:latin typeface="Arial" charset="0"/>
          <a:ea typeface="Arial" charset="0"/>
          <a:cs typeface="Arial" charset="0"/>
        </a:defRPr>
      </a:lvl1pPr>
    </p:titleStyle>
    <p:bodyStyle>
      <a:lvl1pPr marL="171438" indent="-171438" algn="l" defTabSz="685748" rtl="0" eaLnBrk="1" latinLnBrk="0" hangingPunct="1">
        <a:lnSpc>
          <a:spcPct val="90000"/>
        </a:lnSpc>
        <a:spcBef>
          <a:spcPts val="751"/>
        </a:spcBef>
        <a:buFont typeface="Arial" panose="020B0604020202020204" pitchFamily="34" charset="0"/>
        <a:buChar char="•"/>
        <a:defRPr sz="2000" kern="1200">
          <a:solidFill>
            <a:schemeClr val="tx1"/>
          </a:solidFill>
          <a:latin typeface="Arial" charset="0"/>
          <a:ea typeface="Arial" charset="0"/>
          <a:cs typeface="Arial" charset="0"/>
        </a:defRPr>
      </a:lvl1pPr>
      <a:lvl2pPr marL="514314" indent="-171438" algn="l" defTabSz="685748" rtl="0" eaLnBrk="1" latinLnBrk="0" hangingPunct="1">
        <a:lnSpc>
          <a:spcPct val="90000"/>
        </a:lnSpc>
        <a:spcBef>
          <a:spcPts val="375"/>
        </a:spcBef>
        <a:buFont typeface="Arial" panose="020B0604020202020204" pitchFamily="34" charset="0"/>
        <a:buChar char="•"/>
        <a:defRPr sz="2000" kern="1200">
          <a:solidFill>
            <a:schemeClr val="tx1"/>
          </a:solidFill>
          <a:latin typeface="Arial" charset="0"/>
          <a:ea typeface="Arial" charset="0"/>
          <a:cs typeface="Arial" charset="0"/>
        </a:defRPr>
      </a:lvl2pPr>
      <a:lvl3pPr marL="857188" indent="-171438" algn="l" defTabSz="685748" rtl="0" eaLnBrk="1" latinLnBrk="0" hangingPunct="1">
        <a:lnSpc>
          <a:spcPct val="90000"/>
        </a:lnSpc>
        <a:spcBef>
          <a:spcPts val="375"/>
        </a:spcBef>
        <a:buFont typeface="Courier New" panose="02070309020205020404" pitchFamily="49" charset="0"/>
        <a:buChar char="o"/>
        <a:defRPr sz="1800" kern="1200">
          <a:solidFill>
            <a:schemeClr val="tx1"/>
          </a:solidFill>
          <a:latin typeface="Arial" charset="0"/>
          <a:ea typeface="Arial" charset="0"/>
          <a:cs typeface="Arial" charset="0"/>
        </a:defRPr>
      </a:lvl3pPr>
      <a:lvl4pPr marL="1200061" indent="-171438" algn="l" defTabSz="685748" rtl="0" eaLnBrk="1" latinLnBrk="0" hangingPunct="1">
        <a:lnSpc>
          <a:spcPct val="90000"/>
        </a:lnSpc>
        <a:spcBef>
          <a:spcPts val="375"/>
        </a:spcBef>
        <a:buFont typeface="Courier New" panose="02070309020205020404" pitchFamily="49" charset="0"/>
        <a:buChar char="o"/>
        <a:defRPr sz="1800" kern="1200">
          <a:solidFill>
            <a:schemeClr val="tx1"/>
          </a:solidFill>
          <a:latin typeface="Arial" charset="0"/>
          <a:ea typeface="Arial" charset="0"/>
          <a:cs typeface="Arial" charset="0"/>
        </a:defRPr>
      </a:lvl4pPr>
      <a:lvl5pPr marL="1542935" indent="-171438" algn="l" defTabSz="685748" rtl="0" eaLnBrk="1" latinLnBrk="0" hangingPunct="1">
        <a:lnSpc>
          <a:spcPct val="90000"/>
        </a:lnSpc>
        <a:spcBef>
          <a:spcPts val="375"/>
        </a:spcBef>
        <a:buFont typeface="Courier New" panose="02070309020205020404" pitchFamily="49" charset="0"/>
        <a:buChar char="o"/>
        <a:defRPr sz="1800" kern="1200">
          <a:solidFill>
            <a:schemeClr val="tx1"/>
          </a:solidFill>
          <a:latin typeface="Arial" charset="0"/>
          <a:ea typeface="Arial" charset="0"/>
          <a:cs typeface="Arial" charset="0"/>
        </a:defRPr>
      </a:lvl5pPr>
      <a:lvl6pPr marL="1885810"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683"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558"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434"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48" rtl="0" eaLnBrk="1" latinLnBrk="0" hangingPunct="1">
        <a:defRPr sz="1351" kern="1200">
          <a:solidFill>
            <a:schemeClr val="tx1"/>
          </a:solidFill>
          <a:latin typeface="+mn-lt"/>
          <a:ea typeface="+mn-ea"/>
          <a:cs typeface="+mn-cs"/>
        </a:defRPr>
      </a:lvl1pPr>
      <a:lvl2pPr marL="342874" algn="l" defTabSz="685748" rtl="0" eaLnBrk="1" latinLnBrk="0" hangingPunct="1">
        <a:defRPr sz="1351" kern="1200">
          <a:solidFill>
            <a:schemeClr val="tx1"/>
          </a:solidFill>
          <a:latin typeface="+mn-lt"/>
          <a:ea typeface="+mn-ea"/>
          <a:cs typeface="+mn-cs"/>
        </a:defRPr>
      </a:lvl2pPr>
      <a:lvl3pPr marL="685748" algn="l" defTabSz="685748" rtl="0" eaLnBrk="1" latinLnBrk="0" hangingPunct="1">
        <a:defRPr sz="1351" kern="1200">
          <a:solidFill>
            <a:schemeClr val="tx1"/>
          </a:solidFill>
          <a:latin typeface="+mn-lt"/>
          <a:ea typeface="+mn-ea"/>
          <a:cs typeface="+mn-cs"/>
        </a:defRPr>
      </a:lvl3pPr>
      <a:lvl4pPr marL="1028624" algn="l" defTabSz="685748" rtl="0" eaLnBrk="1" latinLnBrk="0" hangingPunct="1">
        <a:defRPr sz="1351" kern="1200">
          <a:solidFill>
            <a:schemeClr val="tx1"/>
          </a:solidFill>
          <a:latin typeface="+mn-lt"/>
          <a:ea typeface="+mn-ea"/>
          <a:cs typeface="+mn-cs"/>
        </a:defRPr>
      </a:lvl4pPr>
      <a:lvl5pPr marL="1371498" algn="l" defTabSz="685748" rtl="0" eaLnBrk="1" latinLnBrk="0" hangingPunct="1">
        <a:defRPr sz="1351" kern="1200">
          <a:solidFill>
            <a:schemeClr val="tx1"/>
          </a:solidFill>
          <a:latin typeface="+mn-lt"/>
          <a:ea typeface="+mn-ea"/>
          <a:cs typeface="+mn-cs"/>
        </a:defRPr>
      </a:lvl5pPr>
      <a:lvl6pPr marL="1714372" algn="l" defTabSz="685748" rtl="0" eaLnBrk="1" latinLnBrk="0" hangingPunct="1">
        <a:defRPr sz="1351" kern="1200">
          <a:solidFill>
            <a:schemeClr val="tx1"/>
          </a:solidFill>
          <a:latin typeface="+mn-lt"/>
          <a:ea typeface="+mn-ea"/>
          <a:cs typeface="+mn-cs"/>
        </a:defRPr>
      </a:lvl6pPr>
      <a:lvl7pPr marL="2057246" algn="l" defTabSz="685748" rtl="0" eaLnBrk="1" latinLnBrk="0" hangingPunct="1">
        <a:defRPr sz="1351" kern="1200">
          <a:solidFill>
            <a:schemeClr val="tx1"/>
          </a:solidFill>
          <a:latin typeface="+mn-lt"/>
          <a:ea typeface="+mn-ea"/>
          <a:cs typeface="+mn-cs"/>
        </a:defRPr>
      </a:lvl7pPr>
      <a:lvl8pPr marL="2400120" algn="l" defTabSz="685748" rtl="0" eaLnBrk="1" latinLnBrk="0" hangingPunct="1">
        <a:defRPr sz="1351" kern="1200">
          <a:solidFill>
            <a:schemeClr val="tx1"/>
          </a:solidFill>
          <a:latin typeface="+mn-lt"/>
          <a:ea typeface="+mn-ea"/>
          <a:cs typeface="+mn-cs"/>
        </a:defRPr>
      </a:lvl8pPr>
      <a:lvl9pPr marL="2742994" algn="l" defTabSz="685748"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8.xml.rels><?xml version="1.0" encoding="UTF-8" standalone="yes"?>
<Relationships xmlns="http://schemas.openxmlformats.org/package/2006/relationships"><Relationship Id="rId3" Type="http://schemas.openxmlformats.org/officeDocument/2006/relationships/hyperlink" Target="https://www.law.cornell.edu/definitions/index.php?width=840&amp;height=800&amp;iframe=true&amp;def_id=1124009887eed37de6b49f219d4cb71d&amp;term_occur=999&amp;term_src=Title:14:Chapter:I:Subchapter:C:Part:21:Subpart:B:21.17" TargetMode="External"/><Relationship Id="rId2" Type="http://schemas.openxmlformats.org/officeDocument/2006/relationships/hyperlink" Target="https://www.law.cornell.edu/definitions/index.php?width=840&amp;height=800&amp;iframe=true&amp;def_id=8e9caab04f792d93d0738c9d3290164e&amp;term_occur=999&amp;term_src=Title:14:Chapter:I:Subchapter:C:Part:21:Subpart:B:21.17" TargetMode="External"/><Relationship Id="rId1" Type="http://schemas.openxmlformats.org/officeDocument/2006/relationships/slideLayout" Target="../slideLayouts/slideLayout2.xml"/><Relationship Id="rId4" Type="http://schemas.openxmlformats.org/officeDocument/2006/relationships/hyperlink" Target="https://www.law.cornell.edu/definitions/index.php?width=840&amp;height=800&amp;iframe=true&amp;def_id=df14de7c16e00ca3868915d263954ee7&amp;term_occur=999&amp;term_src=Title:14:Chapter:I:Subchapter:C:Part:21:Subpart:B:21.17"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C76C96B-AEC3-A047-AE6E-D8139CEAB3B0}"/>
              </a:ext>
            </a:extLst>
          </p:cNvPr>
          <p:cNvSpPr>
            <a:spLocks noGrp="1"/>
          </p:cNvSpPr>
          <p:nvPr>
            <p:ph type="subTitle" idx="1"/>
          </p:nvPr>
        </p:nvSpPr>
        <p:spPr/>
        <p:txBody>
          <a:bodyPr>
            <a:normAutofit/>
          </a:bodyPr>
          <a:lstStyle/>
          <a:p>
            <a:r>
              <a:rPr lang="en-US" altLang="en-US" sz="2400" dirty="0">
                <a:ea typeface="ＭＳ Ｐゴシック" charset="-128"/>
              </a:rPr>
              <a:t> Fall 2002</a:t>
            </a:r>
          </a:p>
        </p:txBody>
      </p:sp>
      <p:sp>
        <p:nvSpPr>
          <p:cNvPr id="3" name="Title 2">
            <a:extLst>
              <a:ext uri="{FF2B5EF4-FFF2-40B4-BE49-F238E27FC236}">
                <a16:creationId xmlns:a16="http://schemas.microsoft.com/office/drawing/2014/main" id="{D45B7B0C-D32E-D44F-9F57-799A9D19C48F}"/>
              </a:ext>
            </a:extLst>
          </p:cNvPr>
          <p:cNvSpPr>
            <a:spLocks noGrp="1"/>
          </p:cNvSpPr>
          <p:nvPr>
            <p:ph type="ctrTitle"/>
          </p:nvPr>
        </p:nvSpPr>
        <p:spPr/>
        <p:txBody>
          <a:bodyPr>
            <a:noAutofit/>
          </a:bodyPr>
          <a:lstStyle/>
          <a:p>
            <a:r>
              <a:rPr lang="en-US" sz="2800" b="1" dirty="0">
                <a:latin typeface="Century Gothic" panose="020B0502020202020204" pitchFamily="34" charset="0"/>
              </a:rPr>
              <a:t>16.82 Flight Vehicle Engineering</a:t>
            </a:r>
            <a:br>
              <a:rPr lang="en-US" sz="2400" b="1" dirty="0">
                <a:latin typeface="Century Gothic" panose="020B0502020202020204" pitchFamily="34" charset="0"/>
              </a:rPr>
            </a:br>
            <a:r>
              <a:rPr lang="en-US" sz="2400" b="1" dirty="0">
                <a:latin typeface="Century Gothic" panose="020B0502020202020204" pitchFamily="34" charset="0"/>
              </a:rPr>
              <a:t> </a:t>
            </a:r>
            <a:br>
              <a:rPr lang="en-US" sz="2400" b="1" dirty="0">
                <a:latin typeface="Century Gothic" panose="020B0502020202020204" pitchFamily="34" charset="0"/>
              </a:rPr>
            </a:br>
            <a:br>
              <a:rPr lang="en-US" sz="2400" b="1" dirty="0">
                <a:latin typeface="Century Gothic" panose="020B0502020202020204" pitchFamily="34" charset="0"/>
              </a:rPr>
            </a:br>
            <a:r>
              <a:rPr lang="en-US" sz="2800" b="1" dirty="0">
                <a:latin typeface="Century Gothic" panose="020B0502020202020204" pitchFamily="34" charset="0"/>
              </a:rPr>
              <a:t>Introduction and Design Challenge</a:t>
            </a:r>
            <a:endParaRPr lang="en-US" sz="2400" b="1" dirty="0">
              <a:latin typeface="Century Gothic" panose="020B0502020202020204" pitchFamily="34" charset="0"/>
            </a:endParaRPr>
          </a:p>
        </p:txBody>
      </p:sp>
    </p:spTree>
    <p:extLst>
      <p:ext uri="{BB962C8B-B14F-4D97-AF65-F5344CB8AC3E}">
        <p14:creationId xmlns:p14="http://schemas.microsoft.com/office/powerpoint/2010/main" val="1503339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73F1777-0B6C-B904-E5EC-00D6AA3DB57F}"/>
              </a:ext>
            </a:extLst>
          </p:cNvPr>
          <p:cNvSpPr>
            <a:spLocks noGrp="1"/>
          </p:cNvSpPr>
          <p:nvPr>
            <p:ph type="sldNum" sz="quarter" idx="10"/>
          </p:nvPr>
        </p:nvSpPr>
        <p:spPr/>
        <p:txBody>
          <a:bodyPr/>
          <a:lstStyle/>
          <a:p>
            <a:fld id="{0EEC4FE4-BE90-9146-9924-61DBEFE4420C}" type="slidenum">
              <a:rPr lang="en-GB" smtClean="0"/>
              <a:pPr/>
              <a:t>10</a:t>
            </a:fld>
            <a:endParaRPr lang="en-GB"/>
          </a:p>
        </p:txBody>
      </p:sp>
      <p:sp>
        <p:nvSpPr>
          <p:cNvPr id="4" name="Title 3">
            <a:extLst>
              <a:ext uri="{FF2B5EF4-FFF2-40B4-BE49-F238E27FC236}">
                <a16:creationId xmlns:a16="http://schemas.microsoft.com/office/drawing/2014/main" id="{11BC6232-D526-E61D-B81A-EBB444CD6D73}"/>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D692E27A-9D5D-AEF8-F392-7A2CCBAA7281}"/>
              </a:ext>
            </a:extLst>
          </p:cNvPr>
          <p:cNvPicPr>
            <a:picLocks noChangeAspect="1"/>
          </p:cNvPicPr>
          <p:nvPr/>
        </p:nvPicPr>
        <p:blipFill>
          <a:blip r:embed="rId2"/>
          <a:stretch>
            <a:fillRect/>
          </a:stretch>
        </p:blipFill>
        <p:spPr>
          <a:xfrm>
            <a:off x="4218853" y="51040"/>
            <a:ext cx="6133701" cy="6858000"/>
          </a:xfrm>
          <a:prstGeom prst="rect">
            <a:avLst/>
          </a:prstGeom>
        </p:spPr>
      </p:pic>
      <p:sp>
        <p:nvSpPr>
          <p:cNvPr id="8" name="TextBox 7">
            <a:extLst>
              <a:ext uri="{FF2B5EF4-FFF2-40B4-BE49-F238E27FC236}">
                <a16:creationId xmlns:a16="http://schemas.microsoft.com/office/drawing/2014/main" id="{F2C50229-018F-25FD-96F7-AB99850DAEA7}"/>
              </a:ext>
            </a:extLst>
          </p:cNvPr>
          <p:cNvSpPr txBox="1"/>
          <p:nvPr/>
        </p:nvSpPr>
        <p:spPr>
          <a:xfrm>
            <a:off x="156454" y="4510548"/>
            <a:ext cx="3619133" cy="646331"/>
          </a:xfrm>
          <a:prstGeom prst="rect">
            <a:avLst/>
          </a:prstGeom>
          <a:noFill/>
        </p:spPr>
        <p:txBody>
          <a:bodyPr wrap="square">
            <a:spAutoFit/>
          </a:bodyPr>
          <a:lstStyle/>
          <a:p>
            <a:r>
              <a:rPr lang="en-US" sz="1200" dirty="0"/>
              <a:t>https://</a:t>
            </a:r>
            <a:r>
              <a:rPr lang="en-US" sz="1200" dirty="0" err="1"/>
              <a:t>www.eaa.org</a:t>
            </a:r>
            <a:r>
              <a:rPr lang="en-US" sz="1200" dirty="0"/>
              <a:t>/</a:t>
            </a:r>
            <a:r>
              <a:rPr lang="en-US" sz="1200" dirty="0" err="1"/>
              <a:t>eaa</a:t>
            </a:r>
            <a:r>
              <a:rPr lang="en-US" sz="1200" dirty="0"/>
              <a:t>/aviation-interests/ultralights/getting-started-in-ultralight-flying/types-of-ultralights</a:t>
            </a:r>
          </a:p>
        </p:txBody>
      </p:sp>
      <p:sp>
        <p:nvSpPr>
          <p:cNvPr id="9" name="TextBox 8">
            <a:extLst>
              <a:ext uri="{FF2B5EF4-FFF2-40B4-BE49-F238E27FC236}">
                <a16:creationId xmlns:a16="http://schemas.microsoft.com/office/drawing/2014/main" id="{99ECC8D2-8E10-F68F-2B21-6D3EAF9B3C01}"/>
              </a:ext>
            </a:extLst>
          </p:cNvPr>
          <p:cNvSpPr txBox="1"/>
          <p:nvPr/>
        </p:nvSpPr>
        <p:spPr>
          <a:xfrm>
            <a:off x="924232" y="2005781"/>
            <a:ext cx="2225289" cy="1631216"/>
          </a:xfrm>
          <a:prstGeom prst="rect">
            <a:avLst/>
          </a:prstGeom>
          <a:noFill/>
        </p:spPr>
        <p:txBody>
          <a:bodyPr wrap="none" rtlCol="0">
            <a:spAutoFit/>
          </a:bodyPr>
          <a:lstStyle/>
          <a:p>
            <a:pPr algn="l"/>
            <a:r>
              <a:rPr lang="en-US" sz="2000" dirty="0"/>
              <a:t>Experimental</a:t>
            </a:r>
          </a:p>
          <a:p>
            <a:pPr algn="l"/>
            <a:r>
              <a:rPr lang="en-US" sz="2000" dirty="0"/>
              <a:t>Aviation </a:t>
            </a:r>
          </a:p>
          <a:p>
            <a:pPr algn="l"/>
            <a:r>
              <a:rPr lang="en-US" sz="2000" dirty="0"/>
              <a:t>Association</a:t>
            </a:r>
          </a:p>
          <a:p>
            <a:pPr algn="l"/>
            <a:endParaRPr lang="en-US" sz="2000" dirty="0"/>
          </a:p>
          <a:p>
            <a:pPr algn="l"/>
            <a:r>
              <a:rPr lang="en-US" sz="2000" dirty="0"/>
              <a:t>Classic Ultralights</a:t>
            </a:r>
          </a:p>
        </p:txBody>
      </p:sp>
    </p:spTree>
    <p:extLst>
      <p:ext uri="{BB962C8B-B14F-4D97-AF65-F5344CB8AC3E}">
        <p14:creationId xmlns:p14="http://schemas.microsoft.com/office/powerpoint/2010/main" val="247853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3995738" y="46545"/>
            <a:ext cx="6164262" cy="857250"/>
          </a:xfrm>
        </p:spPr>
        <p:txBody>
          <a:bodyPr>
            <a:normAutofit/>
          </a:bodyPr>
          <a:lstStyle/>
          <a:p>
            <a:r>
              <a:rPr lang="en-US" sz="3200" dirty="0">
                <a:latin typeface="Helvetica" charset="0"/>
                <a:ea typeface="ＭＳ Ｐゴシック" charset="0"/>
                <a:cs typeface="ＭＳ Ｐゴシック" charset="0"/>
              </a:rPr>
              <a:t>Baseline System Specifications</a:t>
            </a:r>
            <a:endParaRPr lang="en-US" sz="1800" dirty="0">
              <a:latin typeface="Helvetica" charset="0"/>
              <a:ea typeface="ＭＳ Ｐゴシック" charset="0"/>
              <a:cs typeface="ＭＳ Ｐゴシック" charset="0"/>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5C891DA7-98D5-0681-2154-411FDF03FE16}"/>
                  </a:ext>
                </a:extLst>
              </p:cNvPr>
              <p:cNvGraphicFramePr>
                <a:graphicFrameLocks noGrp="1"/>
              </p:cNvGraphicFramePr>
              <p:nvPr/>
            </p:nvGraphicFramePr>
            <p:xfrm>
              <a:off x="624587" y="1472540"/>
              <a:ext cx="10740097" cy="4170736"/>
            </p:xfrm>
            <a:graphic>
              <a:graphicData uri="http://schemas.openxmlformats.org/drawingml/2006/table">
                <a:tbl>
                  <a:tblPr firstRow="1" bandRow="1">
                    <a:tableStyleId>{5C22544A-7EE6-4342-B048-85BDC9FD1C3A}</a:tableStyleId>
                  </a:tblPr>
                  <a:tblGrid>
                    <a:gridCol w="2864925">
                      <a:extLst>
                        <a:ext uri="{9D8B030D-6E8A-4147-A177-3AD203B41FA5}">
                          <a16:colId xmlns:a16="http://schemas.microsoft.com/office/drawing/2014/main" val="3208744726"/>
                        </a:ext>
                      </a:extLst>
                    </a:gridCol>
                    <a:gridCol w="7875172">
                      <a:extLst>
                        <a:ext uri="{9D8B030D-6E8A-4147-A177-3AD203B41FA5}">
                          <a16:colId xmlns:a16="http://schemas.microsoft.com/office/drawing/2014/main" val="672155214"/>
                        </a:ext>
                      </a:extLst>
                    </a:gridCol>
                  </a:tblGrid>
                  <a:tr h="308488">
                    <a:tc>
                      <a:txBody>
                        <a:bodyPr/>
                        <a:lstStyle/>
                        <a:p>
                          <a:pPr marL="0" marR="0">
                            <a:lnSpc>
                              <a:spcPct val="110000"/>
                            </a:lnSpc>
                            <a:spcBef>
                              <a:spcPts val="0"/>
                            </a:spcBef>
                            <a:spcAft>
                              <a:spcPts val="0"/>
                            </a:spcAft>
                          </a:pPr>
                          <a:r>
                            <a:rPr lang="en-US" sz="1600">
                              <a:effectLst/>
                            </a:rPr>
                            <a:t>Specification</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0000"/>
                            </a:lnSpc>
                            <a:spcBef>
                              <a:spcPts val="0"/>
                            </a:spcBef>
                            <a:spcAft>
                              <a:spcPts val="0"/>
                            </a:spcAft>
                          </a:pPr>
                          <a:r>
                            <a:rPr lang="en-US" sz="1600">
                              <a:effectLst/>
                            </a:rPr>
                            <a:t>Minimum Requirement</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019585634"/>
                      </a:ext>
                    </a:extLst>
                  </a:tr>
                  <a:tr h="308488">
                    <a:tc>
                      <a:txBody>
                        <a:bodyPr/>
                        <a:lstStyle/>
                        <a:p>
                          <a:pPr marL="0" marR="0">
                            <a:lnSpc>
                              <a:spcPct val="110000"/>
                            </a:lnSpc>
                            <a:spcBef>
                              <a:spcPts val="0"/>
                            </a:spcBef>
                            <a:spcAft>
                              <a:spcPts val="0"/>
                            </a:spcAft>
                          </a:pPr>
                          <a:r>
                            <a:rPr lang="en-US" sz="1600">
                              <a:effectLst/>
                            </a:rPr>
                            <a:t>Key Performance Targets</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0000"/>
                            </a:lnSpc>
                            <a:spcBef>
                              <a:spcPts val="0"/>
                            </a:spcBef>
                            <a:spcAft>
                              <a:spcPts val="0"/>
                            </a:spcAft>
                          </a:pPr>
                          <a:r>
                            <a:rPr lang="en-US" sz="1600">
                              <a:effectLst/>
                            </a:rPr>
                            <a:t>TBD by design team</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56432799"/>
                      </a:ext>
                    </a:extLst>
                  </a:tr>
                  <a:tr h="308488">
                    <a:tc>
                      <a:txBody>
                        <a:bodyPr/>
                        <a:lstStyle/>
                        <a:p>
                          <a:pPr marL="0" marR="0">
                            <a:lnSpc>
                              <a:spcPct val="110000"/>
                            </a:lnSpc>
                            <a:spcBef>
                              <a:spcPts val="0"/>
                            </a:spcBef>
                            <a:spcAft>
                              <a:spcPts val="0"/>
                            </a:spcAft>
                          </a:pPr>
                          <a:r>
                            <a:rPr lang="en-US" sz="1600">
                              <a:effectLst/>
                            </a:rPr>
                            <a:t>Payload </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0000"/>
                            </a:lnSpc>
                            <a:spcBef>
                              <a:spcPts val="0"/>
                            </a:spcBef>
                            <a:spcAft>
                              <a:spcPts val="0"/>
                            </a:spcAft>
                          </a:pPr>
                          <a:r>
                            <a:rPr lang="en-US" sz="1600">
                              <a:effectLst/>
                            </a:rPr>
                            <a:t>1 passenger, 230 lbs. max </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4872170"/>
                      </a:ext>
                    </a:extLst>
                  </a:tr>
                  <a:tr h="974330">
                    <a:tc>
                      <a:txBody>
                        <a:bodyPr/>
                        <a:lstStyle/>
                        <a:p>
                          <a:pPr marL="0" marR="0">
                            <a:lnSpc>
                              <a:spcPct val="110000"/>
                            </a:lnSpc>
                            <a:spcBef>
                              <a:spcPts val="0"/>
                            </a:spcBef>
                            <a:spcAft>
                              <a:spcPts val="0"/>
                            </a:spcAft>
                          </a:pPr>
                          <a:r>
                            <a:rPr lang="en-US" sz="1600">
                              <a:effectLst/>
                            </a:rPr>
                            <a:t>Empty Weight</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0000"/>
                            </a:lnSpc>
                            <a:spcBef>
                              <a:spcPts val="0"/>
                            </a:spcBef>
                            <a:spcAft>
                              <a:spcPts val="0"/>
                            </a:spcAft>
                          </a:pPr>
                          <a:r>
                            <a:rPr lang="en-US" sz="1600" dirty="0">
                              <a:effectLst/>
                            </a:rPr>
                            <a:t>Meet US Ultralight Limits</a:t>
                          </a:r>
                          <a:endParaRPr lang="en-US" sz="2400" dirty="0">
                            <a:effectLst/>
                          </a:endParaRPr>
                        </a:p>
                        <a:p>
                          <a:pPr marL="0" marR="0">
                            <a:lnSpc>
                              <a:spcPct val="110000"/>
                            </a:lnSpc>
                            <a:spcBef>
                              <a:spcPts val="0"/>
                            </a:spcBef>
                            <a:spcAft>
                              <a:spcPts val="0"/>
                            </a:spcAft>
                          </a:pPr>
                          <a:r>
                            <a:rPr lang="en-US" sz="1600" dirty="0">
                              <a:effectLst/>
                            </a:rPr>
                            <a:t>&lt;254 lbs. if powered, &lt;155 lbs. if unpowered</a:t>
                          </a:r>
                          <a:endParaRPr lang="en-US" sz="2400" dirty="0">
                            <a:effectLst/>
                          </a:endParaRPr>
                        </a:p>
                        <a:p>
                          <a:pPr marL="0" marR="0">
                            <a:lnSpc>
                              <a:spcPct val="110000"/>
                            </a:lnSpc>
                            <a:spcBef>
                              <a:spcPts val="0"/>
                            </a:spcBef>
                            <a:spcAft>
                              <a:spcPts val="0"/>
                            </a:spcAft>
                          </a:pPr>
                          <a:r>
                            <a:rPr lang="en-US" sz="1600" dirty="0">
                              <a:effectLst/>
                            </a:rPr>
                            <a:t>Potential increase for floats, safety equipment and fuel equivalent</a:t>
                          </a: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376415"/>
                      </a:ext>
                    </a:extLst>
                  </a:tr>
                  <a:tr h="308488">
                    <a:tc>
                      <a:txBody>
                        <a:bodyPr/>
                        <a:lstStyle/>
                        <a:p>
                          <a:pPr marL="0" marR="0">
                            <a:lnSpc>
                              <a:spcPct val="110000"/>
                            </a:lnSpc>
                            <a:spcBef>
                              <a:spcPts val="0"/>
                            </a:spcBef>
                            <a:spcAft>
                              <a:spcPts val="0"/>
                            </a:spcAft>
                          </a:pPr>
                          <a:r>
                            <a:rPr lang="en-US" sz="1600">
                              <a:effectLst/>
                            </a:rPr>
                            <a:t>Range and Endurance</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0000"/>
                            </a:lnSpc>
                            <a:spcBef>
                              <a:spcPts val="0"/>
                            </a:spcBef>
                            <a:spcAft>
                              <a:spcPts val="0"/>
                            </a:spcAft>
                          </a:pPr>
                          <a:r>
                            <a:rPr lang="en-US" sz="1600">
                              <a:effectLst/>
                            </a:rPr>
                            <a:t>No specific requirement (TBD by design team)</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10432785"/>
                      </a:ext>
                    </a:extLst>
                  </a:tr>
                  <a:tr h="308488">
                    <a:tc>
                      <a:txBody>
                        <a:bodyPr/>
                        <a:lstStyle/>
                        <a:p>
                          <a:pPr marL="0" marR="0">
                            <a:lnSpc>
                              <a:spcPct val="110000"/>
                            </a:lnSpc>
                            <a:spcBef>
                              <a:spcPts val="0"/>
                            </a:spcBef>
                            <a:spcAft>
                              <a:spcPts val="0"/>
                            </a:spcAft>
                          </a:pPr>
                          <a:r>
                            <a:rPr lang="en-US" sz="1600">
                              <a:effectLst/>
                            </a:rPr>
                            <a:t>Max Speed</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0000"/>
                            </a:lnSpc>
                            <a:spcBef>
                              <a:spcPts val="0"/>
                            </a:spcBef>
                            <a:spcAft>
                              <a:spcPts val="0"/>
                            </a:spcAft>
                          </a:pPr>
                          <a:r>
                            <a:rPr lang="en-US" sz="1600">
                              <a:effectLst/>
                            </a:rPr>
                            <a:t>&lt;55 kts. CAS (full power in level flight)</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64681857"/>
                      </a:ext>
                    </a:extLst>
                  </a:tr>
                  <a:tr h="308488">
                    <a:tc>
                      <a:txBody>
                        <a:bodyPr/>
                        <a:lstStyle/>
                        <a:p>
                          <a:pPr marL="0" marR="0">
                            <a:lnSpc>
                              <a:spcPct val="110000"/>
                            </a:lnSpc>
                            <a:spcBef>
                              <a:spcPts val="0"/>
                            </a:spcBef>
                            <a:spcAft>
                              <a:spcPts val="0"/>
                            </a:spcAft>
                          </a:pPr>
                          <a:r>
                            <a:rPr lang="en-US" sz="1600">
                              <a:effectLst/>
                            </a:rPr>
                            <a:t>Stall Speed (power off)</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0000"/>
                            </a:lnSpc>
                            <a:spcBef>
                              <a:spcPts val="0"/>
                            </a:spcBef>
                            <a:spcAft>
                              <a:spcPts val="0"/>
                            </a:spcAft>
                          </a:pPr>
                          <a:r>
                            <a:rPr lang="en-US" sz="1600">
                              <a:effectLst/>
                            </a:rPr>
                            <a:t>&lt;24 kts. CAS</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158127339"/>
                      </a:ext>
                    </a:extLst>
                  </a:tr>
                  <a:tr h="308488">
                    <a:tc>
                      <a:txBody>
                        <a:bodyPr/>
                        <a:lstStyle/>
                        <a:p>
                          <a:pPr marL="0" marR="0">
                            <a:lnSpc>
                              <a:spcPct val="110000"/>
                            </a:lnSpc>
                            <a:spcBef>
                              <a:spcPts val="0"/>
                            </a:spcBef>
                            <a:spcAft>
                              <a:spcPts val="0"/>
                            </a:spcAft>
                          </a:pPr>
                          <a:r>
                            <a:rPr lang="en-US" sz="1600">
                              <a:effectLst/>
                            </a:rPr>
                            <a:t>In-Flight Emissions</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0000"/>
                            </a:lnSpc>
                            <a:spcBef>
                              <a:spcPts val="0"/>
                            </a:spcBef>
                            <a:spcAft>
                              <a:spcPts val="0"/>
                            </a:spcAft>
                          </a:pPr>
                          <a:r>
                            <a:rPr lang="en-US" sz="1600">
                              <a:effectLst/>
                            </a:rPr>
                            <a:t>Zero </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54337147"/>
                      </a:ext>
                    </a:extLst>
                  </a:tr>
                  <a:tr h="390142">
                    <a:tc>
                      <a:txBody>
                        <a:bodyPr/>
                        <a:lstStyle/>
                        <a:p>
                          <a:pPr marL="0" marR="0">
                            <a:lnSpc>
                              <a:spcPct val="110000"/>
                            </a:lnSpc>
                            <a:spcBef>
                              <a:spcPts val="0"/>
                            </a:spcBef>
                            <a:spcAft>
                              <a:spcPts val="0"/>
                            </a:spcAft>
                          </a:pPr>
                          <a:r>
                            <a:rPr lang="en-US" sz="1600">
                              <a:effectLst/>
                            </a:rPr>
                            <a:t>Control and Training</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0000"/>
                            </a:lnSpc>
                            <a:spcBef>
                              <a:spcPts val="0"/>
                            </a:spcBef>
                            <a:spcAft>
                              <a:spcPts val="0"/>
                            </a:spcAft>
                          </a:pPr>
                          <a:r>
                            <a:rPr lang="en-US" sz="1600">
                              <a:effectLst/>
                            </a:rPr>
                            <a:t>TBD based on design concept and market </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12372265"/>
                      </a:ext>
                    </a:extLst>
                  </a:tr>
                  <a:tr h="646848">
                    <a:tc>
                      <a:txBody>
                        <a:bodyPr/>
                        <a:lstStyle/>
                        <a:p>
                          <a:pPr marL="0" marR="0">
                            <a:lnSpc>
                              <a:spcPct val="110000"/>
                            </a:lnSpc>
                            <a:spcBef>
                              <a:spcPts val="0"/>
                            </a:spcBef>
                            <a:spcAft>
                              <a:spcPts val="0"/>
                            </a:spcAft>
                          </a:pPr>
                          <a:r>
                            <a:rPr lang="en-US" sz="1600">
                              <a:effectLst/>
                            </a:rPr>
                            <a:t>Safety</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0000"/>
                            </a:lnSpc>
                            <a:spcBef>
                              <a:spcPts val="0"/>
                            </a:spcBef>
                            <a:spcAft>
                              <a:spcPts val="0"/>
                            </a:spcAft>
                          </a:pPr>
                          <a:r>
                            <a:rPr lang="en-US" sz="1600" dirty="0">
                              <a:effectLst/>
                            </a:rPr>
                            <a:t>Identify and mitigate Catastrophic and Hazardous Risks to defendable levels (e.g., &lt;</a:t>
                          </a:r>
                          <a14:m>
                            <m:oMath xmlns:m="http://schemas.openxmlformats.org/officeDocument/2006/math">
                              <m:sSup>
                                <m:sSupPr>
                                  <m:ctrlPr>
                                    <a:rPr lang="en-US" sz="1600" i="1">
                                      <a:effectLst/>
                                      <a:latin typeface="Cambria Math" panose="02040503050406030204" pitchFamily="18" charset="0"/>
                                    </a:rPr>
                                  </m:ctrlPr>
                                </m:sSupPr>
                                <m:e>
                                  <m:r>
                                    <a:rPr lang="en-US" sz="1600">
                                      <a:effectLst/>
                                      <a:latin typeface="Cambria Math" panose="02040503050406030204" pitchFamily="18" charset="0"/>
                                    </a:rPr>
                                    <m:t>10</m:t>
                                  </m:r>
                                </m:e>
                                <m:sup>
                                  <m:r>
                                    <a:rPr lang="en-US" sz="1600">
                                      <a:effectLst/>
                                      <a:latin typeface="Cambria Math" panose="02040503050406030204" pitchFamily="18" charset="0"/>
                                    </a:rPr>
                                    <m:t>−6</m:t>
                                  </m:r>
                                </m:sup>
                              </m:sSup>
                            </m:oMath>
                          </a14:m>
                          <a:r>
                            <a:rPr lang="en-US" sz="1600" dirty="0">
                              <a:effectLst/>
                            </a:rPr>
                            <a:t> per operation, ASTM 3264 Level 1)</a:t>
                          </a: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72305872"/>
                      </a:ext>
                    </a:extLst>
                  </a:tr>
                </a:tbl>
              </a:graphicData>
            </a:graphic>
          </p:graphicFrame>
        </mc:Choice>
        <mc:Fallback xmlns="">
          <p:graphicFrame>
            <p:nvGraphicFramePr>
              <p:cNvPr id="9" name="Table 8">
                <a:extLst>
                  <a:ext uri="{FF2B5EF4-FFF2-40B4-BE49-F238E27FC236}">
                    <a16:creationId xmlns:a16="http://schemas.microsoft.com/office/drawing/2014/main" id="{5C891DA7-98D5-0681-2154-411FDF03FE16}"/>
                  </a:ext>
                </a:extLst>
              </p:cNvPr>
              <p:cNvGraphicFramePr>
                <a:graphicFrameLocks noGrp="1"/>
              </p:cNvGraphicFramePr>
              <p:nvPr/>
            </p:nvGraphicFramePr>
            <p:xfrm>
              <a:off x="624587" y="1472540"/>
              <a:ext cx="10740097" cy="4170736"/>
            </p:xfrm>
            <a:graphic>
              <a:graphicData uri="http://schemas.openxmlformats.org/drawingml/2006/table">
                <a:tbl>
                  <a:tblPr firstRow="1" bandRow="1">
                    <a:tableStyleId>{5C22544A-7EE6-4342-B048-85BDC9FD1C3A}</a:tableStyleId>
                  </a:tblPr>
                  <a:tblGrid>
                    <a:gridCol w="2864925">
                      <a:extLst>
                        <a:ext uri="{9D8B030D-6E8A-4147-A177-3AD203B41FA5}">
                          <a16:colId xmlns:a16="http://schemas.microsoft.com/office/drawing/2014/main" val="3208744726"/>
                        </a:ext>
                      </a:extLst>
                    </a:gridCol>
                    <a:gridCol w="7875172">
                      <a:extLst>
                        <a:ext uri="{9D8B030D-6E8A-4147-A177-3AD203B41FA5}">
                          <a16:colId xmlns:a16="http://schemas.microsoft.com/office/drawing/2014/main" val="672155214"/>
                        </a:ext>
                      </a:extLst>
                    </a:gridCol>
                  </a:tblGrid>
                  <a:tr h="308488">
                    <a:tc>
                      <a:txBody>
                        <a:bodyPr/>
                        <a:lstStyle/>
                        <a:p>
                          <a:pPr marL="0" marR="0">
                            <a:lnSpc>
                              <a:spcPct val="110000"/>
                            </a:lnSpc>
                            <a:spcBef>
                              <a:spcPts val="0"/>
                            </a:spcBef>
                            <a:spcAft>
                              <a:spcPts val="0"/>
                            </a:spcAft>
                          </a:pPr>
                          <a:r>
                            <a:rPr lang="en-US" sz="1600">
                              <a:effectLst/>
                            </a:rPr>
                            <a:t>Specification</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0000"/>
                            </a:lnSpc>
                            <a:spcBef>
                              <a:spcPts val="0"/>
                            </a:spcBef>
                            <a:spcAft>
                              <a:spcPts val="0"/>
                            </a:spcAft>
                          </a:pPr>
                          <a:r>
                            <a:rPr lang="en-US" sz="1600">
                              <a:effectLst/>
                            </a:rPr>
                            <a:t>Minimum Requirement</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019585634"/>
                      </a:ext>
                    </a:extLst>
                  </a:tr>
                  <a:tr h="308488">
                    <a:tc>
                      <a:txBody>
                        <a:bodyPr/>
                        <a:lstStyle/>
                        <a:p>
                          <a:pPr marL="0" marR="0">
                            <a:lnSpc>
                              <a:spcPct val="110000"/>
                            </a:lnSpc>
                            <a:spcBef>
                              <a:spcPts val="0"/>
                            </a:spcBef>
                            <a:spcAft>
                              <a:spcPts val="0"/>
                            </a:spcAft>
                          </a:pPr>
                          <a:r>
                            <a:rPr lang="en-US" sz="1600">
                              <a:effectLst/>
                            </a:rPr>
                            <a:t>Key Performance Targets</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0000"/>
                            </a:lnSpc>
                            <a:spcBef>
                              <a:spcPts val="0"/>
                            </a:spcBef>
                            <a:spcAft>
                              <a:spcPts val="0"/>
                            </a:spcAft>
                          </a:pPr>
                          <a:r>
                            <a:rPr lang="en-US" sz="1600">
                              <a:effectLst/>
                            </a:rPr>
                            <a:t>TBD by design team</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56432799"/>
                      </a:ext>
                    </a:extLst>
                  </a:tr>
                  <a:tr h="308488">
                    <a:tc>
                      <a:txBody>
                        <a:bodyPr/>
                        <a:lstStyle/>
                        <a:p>
                          <a:pPr marL="0" marR="0">
                            <a:lnSpc>
                              <a:spcPct val="110000"/>
                            </a:lnSpc>
                            <a:spcBef>
                              <a:spcPts val="0"/>
                            </a:spcBef>
                            <a:spcAft>
                              <a:spcPts val="0"/>
                            </a:spcAft>
                          </a:pPr>
                          <a:r>
                            <a:rPr lang="en-US" sz="1600">
                              <a:effectLst/>
                            </a:rPr>
                            <a:t>Payload </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0000"/>
                            </a:lnSpc>
                            <a:spcBef>
                              <a:spcPts val="0"/>
                            </a:spcBef>
                            <a:spcAft>
                              <a:spcPts val="0"/>
                            </a:spcAft>
                          </a:pPr>
                          <a:r>
                            <a:rPr lang="en-US" sz="1600">
                              <a:effectLst/>
                            </a:rPr>
                            <a:t>1 passenger, 230 lbs. max </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4872170"/>
                      </a:ext>
                    </a:extLst>
                  </a:tr>
                  <a:tr h="974330">
                    <a:tc>
                      <a:txBody>
                        <a:bodyPr/>
                        <a:lstStyle/>
                        <a:p>
                          <a:pPr marL="0" marR="0">
                            <a:lnSpc>
                              <a:spcPct val="110000"/>
                            </a:lnSpc>
                            <a:spcBef>
                              <a:spcPts val="0"/>
                            </a:spcBef>
                            <a:spcAft>
                              <a:spcPts val="0"/>
                            </a:spcAft>
                          </a:pPr>
                          <a:r>
                            <a:rPr lang="en-US" sz="1600">
                              <a:effectLst/>
                            </a:rPr>
                            <a:t>Empty Weight</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0000"/>
                            </a:lnSpc>
                            <a:spcBef>
                              <a:spcPts val="0"/>
                            </a:spcBef>
                            <a:spcAft>
                              <a:spcPts val="0"/>
                            </a:spcAft>
                          </a:pPr>
                          <a:r>
                            <a:rPr lang="en-US" sz="1600" dirty="0">
                              <a:effectLst/>
                            </a:rPr>
                            <a:t>Meet US Ultralight Limits</a:t>
                          </a:r>
                          <a:endParaRPr lang="en-US" sz="2400" dirty="0">
                            <a:effectLst/>
                          </a:endParaRPr>
                        </a:p>
                        <a:p>
                          <a:pPr marL="0" marR="0">
                            <a:lnSpc>
                              <a:spcPct val="110000"/>
                            </a:lnSpc>
                            <a:spcBef>
                              <a:spcPts val="0"/>
                            </a:spcBef>
                            <a:spcAft>
                              <a:spcPts val="0"/>
                            </a:spcAft>
                          </a:pPr>
                          <a:r>
                            <a:rPr lang="en-US" sz="1600" dirty="0">
                              <a:effectLst/>
                            </a:rPr>
                            <a:t>&lt;254 lbs. if powered, &lt;155 lbs. if unpowered</a:t>
                          </a:r>
                          <a:endParaRPr lang="en-US" sz="2400" dirty="0">
                            <a:effectLst/>
                          </a:endParaRPr>
                        </a:p>
                        <a:p>
                          <a:pPr marL="0" marR="0">
                            <a:lnSpc>
                              <a:spcPct val="110000"/>
                            </a:lnSpc>
                            <a:spcBef>
                              <a:spcPts val="0"/>
                            </a:spcBef>
                            <a:spcAft>
                              <a:spcPts val="0"/>
                            </a:spcAft>
                          </a:pPr>
                          <a:r>
                            <a:rPr lang="en-US" sz="1600" dirty="0">
                              <a:effectLst/>
                            </a:rPr>
                            <a:t>Potential increase for floats, safety equipment and fuel equivalent</a:t>
                          </a: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376415"/>
                      </a:ext>
                    </a:extLst>
                  </a:tr>
                  <a:tr h="308488">
                    <a:tc>
                      <a:txBody>
                        <a:bodyPr/>
                        <a:lstStyle/>
                        <a:p>
                          <a:pPr marL="0" marR="0">
                            <a:lnSpc>
                              <a:spcPct val="110000"/>
                            </a:lnSpc>
                            <a:spcBef>
                              <a:spcPts val="0"/>
                            </a:spcBef>
                            <a:spcAft>
                              <a:spcPts val="0"/>
                            </a:spcAft>
                          </a:pPr>
                          <a:r>
                            <a:rPr lang="en-US" sz="1600">
                              <a:effectLst/>
                            </a:rPr>
                            <a:t>Range and Endurance</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0000"/>
                            </a:lnSpc>
                            <a:spcBef>
                              <a:spcPts val="0"/>
                            </a:spcBef>
                            <a:spcAft>
                              <a:spcPts val="0"/>
                            </a:spcAft>
                          </a:pPr>
                          <a:r>
                            <a:rPr lang="en-US" sz="1600">
                              <a:effectLst/>
                            </a:rPr>
                            <a:t>No specific requirement (TBD by design team)</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10432785"/>
                      </a:ext>
                    </a:extLst>
                  </a:tr>
                  <a:tr h="308488">
                    <a:tc>
                      <a:txBody>
                        <a:bodyPr/>
                        <a:lstStyle/>
                        <a:p>
                          <a:pPr marL="0" marR="0">
                            <a:lnSpc>
                              <a:spcPct val="110000"/>
                            </a:lnSpc>
                            <a:spcBef>
                              <a:spcPts val="0"/>
                            </a:spcBef>
                            <a:spcAft>
                              <a:spcPts val="0"/>
                            </a:spcAft>
                          </a:pPr>
                          <a:r>
                            <a:rPr lang="en-US" sz="1600">
                              <a:effectLst/>
                            </a:rPr>
                            <a:t>Max Speed</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0000"/>
                            </a:lnSpc>
                            <a:spcBef>
                              <a:spcPts val="0"/>
                            </a:spcBef>
                            <a:spcAft>
                              <a:spcPts val="0"/>
                            </a:spcAft>
                          </a:pPr>
                          <a:r>
                            <a:rPr lang="en-US" sz="1600">
                              <a:effectLst/>
                            </a:rPr>
                            <a:t>&lt;55 kts. CAS (full power in level flight)</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64681857"/>
                      </a:ext>
                    </a:extLst>
                  </a:tr>
                  <a:tr h="308488">
                    <a:tc>
                      <a:txBody>
                        <a:bodyPr/>
                        <a:lstStyle/>
                        <a:p>
                          <a:pPr marL="0" marR="0">
                            <a:lnSpc>
                              <a:spcPct val="110000"/>
                            </a:lnSpc>
                            <a:spcBef>
                              <a:spcPts val="0"/>
                            </a:spcBef>
                            <a:spcAft>
                              <a:spcPts val="0"/>
                            </a:spcAft>
                          </a:pPr>
                          <a:r>
                            <a:rPr lang="en-US" sz="1600">
                              <a:effectLst/>
                            </a:rPr>
                            <a:t>Stall Speed (power off)</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0000"/>
                            </a:lnSpc>
                            <a:spcBef>
                              <a:spcPts val="0"/>
                            </a:spcBef>
                            <a:spcAft>
                              <a:spcPts val="0"/>
                            </a:spcAft>
                          </a:pPr>
                          <a:r>
                            <a:rPr lang="en-US" sz="1600">
                              <a:effectLst/>
                            </a:rPr>
                            <a:t>&lt;24 kts. CAS</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158127339"/>
                      </a:ext>
                    </a:extLst>
                  </a:tr>
                  <a:tr h="308488">
                    <a:tc>
                      <a:txBody>
                        <a:bodyPr/>
                        <a:lstStyle/>
                        <a:p>
                          <a:pPr marL="0" marR="0">
                            <a:lnSpc>
                              <a:spcPct val="110000"/>
                            </a:lnSpc>
                            <a:spcBef>
                              <a:spcPts val="0"/>
                            </a:spcBef>
                            <a:spcAft>
                              <a:spcPts val="0"/>
                            </a:spcAft>
                          </a:pPr>
                          <a:r>
                            <a:rPr lang="en-US" sz="1600">
                              <a:effectLst/>
                            </a:rPr>
                            <a:t>In-Flight Emissions</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0000"/>
                            </a:lnSpc>
                            <a:spcBef>
                              <a:spcPts val="0"/>
                            </a:spcBef>
                            <a:spcAft>
                              <a:spcPts val="0"/>
                            </a:spcAft>
                          </a:pPr>
                          <a:r>
                            <a:rPr lang="en-US" sz="1600">
                              <a:effectLst/>
                            </a:rPr>
                            <a:t>Zero </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54337147"/>
                      </a:ext>
                    </a:extLst>
                  </a:tr>
                  <a:tr h="390142">
                    <a:tc>
                      <a:txBody>
                        <a:bodyPr/>
                        <a:lstStyle/>
                        <a:p>
                          <a:pPr marL="0" marR="0">
                            <a:lnSpc>
                              <a:spcPct val="110000"/>
                            </a:lnSpc>
                            <a:spcBef>
                              <a:spcPts val="0"/>
                            </a:spcBef>
                            <a:spcAft>
                              <a:spcPts val="0"/>
                            </a:spcAft>
                          </a:pPr>
                          <a:r>
                            <a:rPr lang="en-US" sz="1600">
                              <a:effectLst/>
                            </a:rPr>
                            <a:t>Control and Training</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10000"/>
                            </a:lnSpc>
                            <a:spcBef>
                              <a:spcPts val="0"/>
                            </a:spcBef>
                            <a:spcAft>
                              <a:spcPts val="0"/>
                            </a:spcAft>
                          </a:pPr>
                          <a:r>
                            <a:rPr lang="en-US" sz="1600">
                              <a:effectLst/>
                            </a:rPr>
                            <a:t>TBD based on design concept and market </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12372265"/>
                      </a:ext>
                    </a:extLst>
                  </a:tr>
                  <a:tr h="646848">
                    <a:tc>
                      <a:txBody>
                        <a:bodyPr/>
                        <a:lstStyle/>
                        <a:p>
                          <a:pPr marL="0" marR="0">
                            <a:lnSpc>
                              <a:spcPct val="110000"/>
                            </a:lnSpc>
                            <a:spcBef>
                              <a:spcPts val="0"/>
                            </a:spcBef>
                            <a:spcAft>
                              <a:spcPts val="0"/>
                            </a:spcAft>
                          </a:pPr>
                          <a:r>
                            <a:rPr lang="en-US" sz="1600">
                              <a:effectLst/>
                            </a:rPr>
                            <a:t>Safety</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36613" t="-556863" r="-484" b="-1961"/>
                          </a:stretch>
                        </a:blipFill>
                      </a:tcPr>
                    </a:tc>
                    <a:extLst>
                      <a:ext uri="{0D108BD9-81ED-4DB2-BD59-A6C34878D82A}">
                        <a16:rowId xmlns:a16="http://schemas.microsoft.com/office/drawing/2014/main" val="3972305872"/>
                      </a:ext>
                    </a:extLst>
                  </a:tr>
                </a:tbl>
              </a:graphicData>
            </a:graphic>
          </p:graphicFrame>
        </mc:Fallback>
      </mc:AlternateContent>
    </p:spTree>
    <p:extLst>
      <p:ext uri="{BB962C8B-B14F-4D97-AF65-F5344CB8AC3E}">
        <p14:creationId xmlns:p14="http://schemas.microsoft.com/office/powerpoint/2010/main" val="1292029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FEF669-AD40-593A-3974-E721A994C2E1}"/>
              </a:ext>
            </a:extLst>
          </p:cNvPr>
          <p:cNvSpPr>
            <a:spLocks noGrp="1"/>
          </p:cNvSpPr>
          <p:nvPr>
            <p:ph type="sldNum" sz="quarter" idx="10"/>
          </p:nvPr>
        </p:nvSpPr>
        <p:spPr/>
        <p:txBody>
          <a:bodyPr/>
          <a:lstStyle/>
          <a:p>
            <a:fld id="{0EEC4FE4-BE90-9146-9924-61DBEFE4420C}" type="slidenum">
              <a:rPr lang="en-GB" smtClean="0"/>
              <a:pPr/>
              <a:t>12</a:t>
            </a:fld>
            <a:endParaRPr lang="en-GB"/>
          </a:p>
        </p:txBody>
      </p:sp>
      <p:sp>
        <p:nvSpPr>
          <p:cNvPr id="4" name="Title 3">
            <a:extLst>
              <a:ext uri="{FF2B5EF4-FFF2-40B4-BE49-F238E27FC236}">
                <a16:creationId xmlns:a16="http://schemas.microsoft.com/office/drawing/2014/main" id="{9FA186C7-D7D8-CB32-85B6-5EBEC1DAB499}"/>
              </a:ext>
            </a:extLst>
          </p:cNvPr>
          <p:cNvSpPr>
            <a:spLocks noGrp="1"/>
          </p:cNvSpPr>
          <p:nvPr>
            <p:ph type="title"/>
          </p:nvPr>
        </p:nvSpPr>
        <p:spPr/>
        <p:txBody>
          <a:bodyPr/>
          <a:lstStyle/>
          <a:p>
            <a:r>
              <a:rPr lang="en-US" dirty="0"/>
              <a:t>Syllabus Discussion</a:t>
            </a:r>
          </a:p>
        </p:txBody>
      </p:sp>
      <p:sp>
        <p:nvSpPr>
          <p:cNvPr id="5" name="Rectangle 3">
            <a:extLst>
              <a:ext uri="{FF2B5EF4-FFF2-40B4-BE49-F238E27FC236}">
                <a16:creationId xmlns:a16="http://schemas.microsoft.com/office/drawing/2014/main" id="{53887ECF-E681-3739-9BE9-F566EB4ECD3D}"/>
              </a:ext>
            </a:extLst>
          </p:cNvPr>
          <p:cNvSpPr>
            <a:spLocks noChangeArrowheads="1"/>
          </p:cNvSpPr>
          <p:nvPr/>
        </p:nvSpPr>
        <p:spPr bwMode="auto">
          <a:xfrm>
            <a:off x="1854202" y="1562100"/>
            <a:ext cx="1816100" cy="914400"/>
          </a:xfrm>
          <a:prstGeom prst="rect">
            <a:avLst/>
          </a:prstGeom>
          <a:solidFill>
            <a:srgbClr val="FFFF00"/>
          </a:solidFill>
          <a:ln w="12700">
            <a:solidFill>
              <a:schemeClr val="tx1"/>
            </a:solidFill>
            <a:miter lim="800000"/>
            <a:headEnd/>
            <a:tailEnd/>
          </a:ln>
        </p:spPr>
        <p:txBody>
          <a:bodyPr wrap="none" anchor="ct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lgn="ctr">
              <a:spcBef>
                <a:spcPct val="0"/>
              </a:spcBef>
              <a:spcAft>
                <a:spcPct val="0"/>
              </a:spcAft>
              <a:buClrTx/>
              <a:buSzTx/>
              <a:buFontTx/>
              <a:buNone/>
            </a:pPr>
            <a:r>
              <a:rPr lang="en-US" altLang="en-US" sz="1600"/>
              <a:t>Market (RFP) and </a:t>
            </a:r>
          </a:p>
          <a:p>
            <a:pPr algn="ctr">
              <a:spcBef>
                <a:spcPct val="0"/>
              </a:spcBef>
              <a:spcAft>
                <a:spcPct val="0"/>
              </a:spcAft>
              <a:buClrTx/>
              <a:buSzTx/>
              <a:buFontTx/>
              <a:buNone/>
            </a:pPr>
            <a:r>
              <a:rPr lang="en-US" altLang="en-US" sz="1600"/>
              <a:t>Opportunity </a:t>
            </a:r>
          </a:p>
          <a:p>
            <a:pPr algn="ctr">
              <a:spcBef>
                <a:spcPct val="0"/>
              </a:spcBef>
              <a:spcAft>
                <a:spcPct val="0"/>
              </a:spcAft>
              <a:buClrTx/>
              <a:buSzTx/>
              <a:buFontTx/>
              <a:buNone/>
            </a:pPr>
            <a:r>
              <a:rPr lang="en-US" altLang="en-US" sz="1600"/>
              <a:t>Analysis</a:t>
            </a:r>
          </a:p>
        </p:txBody>
      </p:sp>
      <p:sp>
        <p:nvSpPr>
          <p:cNvPr id="6" name="Rectangle 4">
            <a:extLst>
              <a:ext uri="{FF2B5EF4-FFF2-40B4-BE49-F238E27FC236}">
                <a16:creationId xmlns:a16="http://schemas.microsoft.com/office/drawing/2014/main" id="{D4F74CCB-2CD9-F0B4-8BDA-B3047495855E}"/>
              </a:ext>
            </a:extLst>
          </p:cNvPr>
          <p:cNvSpPr>
            <a:spLocks noChangeArrowheads="1"/>
          </p:cNvSpPr>
          <p:nvPr/>
        </p:nvSpPr>
        <p:spPr bwMode="auto">
          <a:xfrm>
            <a:off x="4076701" y="2362200"/>
            <a:ext cx="1816100" cy="914400"/>
          </a:xfrm>
          <a:prstGeom prst="rect">
            <a:avLst/>
          </a:prstGeom>
          <a:solidFill>
            <a:srgbClr val="00FF00"/>
          </a:solidFill>
          <a:ln w="12700">
            <a:solidFill>
              <a:schemeClr val="tx1"/>
            </a:solidFill>
            <a:miter lim="800000"/>
            <a:headEnd/>
            <a:tailEnd/>
          </a:ln>
        </p:spPr>
        <p:txBody>
          <a:bodyPr wrap="none" anchor="ct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lgn="ctr">
              <a:spcBef>
                <a:spcPct val="0"/>
              </a:spcBef>
              <a:spcAft>
                <a:spcPct val="0"/>
              </a:spcAft>
              <a:buClrTx/>
              <a:buSzTx/>
              <a:buFontTx/>
              <a:buNone/>
            </a:pPr>
            <a:r>
              <a:rPr lang="en-US" altLang="en-US" sz="1600"/>
              <a:t>Conceptual </a:t>
            </a:r>
          </a:p>
          <a:p>
            <a:pPr algn="ctr">
              <a:spcBef>
                <a:spcPct val="0"/>
              </a:spcBef>
              <a:spcAft>
                <a:spcPct val="0"/>
              </a:spcAft>
              <a:buClrTx/>
              <a:buSzTx/>
              <a:buFontTx/>
              <a:buNone/>
            </a:pPr>
            <a:r>
              <a:rPr lang="en-US" altLang="en-US" sz="1600"/>
              <a:t>Development</a:t>
            </a:r>
          </a:p>
        </p:txBody>
      </p:sp>
      <p:sp>
        <p:nvSpPr>
          <p:cNvPr id="7" name="Rectangle 5">
            <a:extLst>
              <a:ext uri="{FF2B5EF4-FFF2-40B4-BE49-F238E27FC236}">
                <a16:creationId xmlns:a16="http://schemas.microsoft.com/office/drawing/2014/main" id="{CCB1C537-E8D9-3FFB-6DEC-10B6815D5EC1}"/>
              </a:ext>
            </a:extLst>
          </p:cNvPr>
          <p:cNvSpPr>
            <a:spLocks noChangeArrowheads="1"/>
          </p:cNvSpPr>
          <p:nvPr/>
        </p:nvSpPr>
        <p:spPr bwMode="auto">
          <a:xfrm>
            <a:off x="6400801" y="3251200"/>
            <a:ext cx="1816100" cy="914400"/>
          </a:xfrm>
          <a:prstGeom prst="rect">
            <a:avLst/>
          </a:prstGeom>
          <a:solidFill>
            <a:srgbClr val="FF6600"/>
          </a:solidFill>
          <a:ln w="12700">
            <a:solidFill>
              <a:schemeClr val="tx1"/>
            </a:solidFill>
            <a:miter lim="800000"/>
            <a:headEnd/>
            <a:tailEnd/>
          </a:ln>
        </p:spPr>
        <p:txBody>
          <a:bodyPr wrap="none" anchor="ct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lgn="ctr">
              <a:spcBef>
                <a:spcPct val="0"/>
              </a:spcBef>
              <a:spcAft>
                <a:spcPct val="0"/>
              </a:spcAft>
              <a:buClrTx/>
              <a:buSzTx/>
              <a:buFontTx/>
              <a:buNone/>
            </a:pPr>
            <a:r>
              <a:rPr lang="en-US" altLang="en-US" sz="1600"/>
              <a:t>Preliminary </a:t>
            </a:r>
          </a:p>
          <a:p>
            <a:pPr algn="ctr">
              <a:spcBef>
                <a:spcPct val="0"/>
              </a:spcBef>
              <a:spcAft>
                <a:spcPct val="0"/>
              </a:spcAft>
              <a:buClrTx/>
              <a:buSzTx/>
              <a:buFontTx/>
              <a:buNone/>
            </a:pPr>
            <a:r>
              <a:rPr lang="en-US" altLang="en-US" sz="1600"/>
              <a:t>Design</a:t>
            </a:r>
          </a:p>
        </p:txBody>
      </p:sp>
      <p:sp>
        <p:nvSpPr>
          <p:cNvPr id="8" name="Rectangle 6">
            <a:extLst>
              <a:ext uri="{FF2B5EF4-FFF2-40B4-BE49-F238E27FC236}">
                <a16:creationId xmlns:a16="http://schemas.microsoft.com/office/drawing/2014/main" id="{DE083332-5236-1859-FF29-BDDAF155E5FA}"/>
              </a:ext>
            </a:extLst>
          </p:cNvPr>
          <p:cNvSpPr>
            <a:spLocks noChangeArrowheads="1"/>
          </p:cNvSpPr>
          <p:nvPr/>
        </p:nvSpPr>
        <p:spPr bwMode="auto">
          <a:xfrm>
            <a:off x="8521702" y="4368800"/>
            <a:ext cx="1816100" cy="914400"/>
          </a:xfrm>
          <a:prstGeom prst="rect">
            <a:avLst/>
          </a:prstGeom>
          <a:solidFill>
            <a:srgbClr val="0000FF"/>
          </a:solidFill>
          <a:ln w="12700">
            <a:solidFill>
              <a:schemeClr val="tx1"/>
            </a:solidFill>
            <a:miter lim="800000"/>
            <a:headEnd/>
            <a:tailEnd/>
          </a:ln>
        </p:spPr>
        <p:txBody>
          <a:bodyPr wrap="none" anchor="ct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lgn="ctr">
              <a:spcBef>
                <a:spcPct val="0"/>
              </a:spcBef>
              <a:spcAft>
                <a:spcPct val="0"/>
              </a:spcAft>
              <a:buClrTx/>
              <a:buSzTx/>
              <a:buFontTx/>
              <a:buNone/>
            </a:pPr>
            <a:r>
              <a:rPr lang="en-US" altLang="en-US" sz="1600">
                <a:solidFill>
                  <a:schemeClr val="bg1"/>
                </a:solidFill>
              </a:rPr>
              <a:t>Detailed</a:t>
            </a:r>
          </a:p>
          <a:p>
            <a:pPr algn="ctr">
              <a:spcBef>
                <a:spcPct val="0"/>
              </a:spcBef>
              <a:spcAft>
                <a:spcPct val="0"/>
              </a:spcAft>
              <a:buClrTx/>
              <a:buSzTx/>
              <a:buFontTx/>
              <a:buNone/>
            </a:pPr>
            <a:r>
              <a:rPr lang="en-US" altLang="en-US" sz="1600">
                <a:solidFill>
                  <a:schemeClr val="bg1"/>
                </a:solidFill>
              </a:rPr>
              <a:t>Design</a:t>
            </a:r>
          </a:p>
        </p:txBody>
      </p:sp>
      <p:cxnSp>
        <p:nvCxnSpPr>
          <p:cNvPr id="9" name="AutoShape 7">
            <a:extLst>
              <a:ext uri="{FF2B5EF4-FFF2-40B4-BE49-F238E27FC236}">
                <a16:creationId xmlns:a16="http://schemas.microsoft.com/office/drawing/2014/main" id="{A17481CF-1B50-A831-BA3E-7789643E8BCD}"/>
              </a:ext>
            </a:extLst>
          </p:cNvPr>
          <p:cNvCxnSpPr>
            <a:cxnSpLocks noChangeShapeType="1"/>
            <a:stCxn id="5" idx="3"/>
            <a:endCxn id="6" idx="0"/>
          </p:cNvCxnSpPr>
          <p:nvPr/>
        </p:nvCxnSpPr>
        <p:spPr bwMode="auto">
          <a:xfrm>
            <a:off x="3670300" y="2019300"/>
            <a:ext cx="1314450" cy="342900"/>
          </a:xfrm>
          <a:prstGeom prst="bentConnector2">
            <a:avLst/>
          </a:prstGeom>
          <a:noFill/>
          <a:ln w="25400">
            <a:solidFill>
              <a:schemeClr val="tx1"/>
            </a:solidFill>
            <a:miter lim="800000"/>
            <a:headEnd/>
            <a:tailEnd type="triangle" w="med" len="med"/>
          </a:ln>
          <a:extLst>
            <a:ext uri="{909E8E84-426E-40dd-AFC4-6F175D3DCCD1}">
              <a14:hiddenFill xmlns:a14="http://schemas.microsoft.com/office/drawing/2010/main" xmlns="">
                <a:noFill/>
              </a14:hiddenFill>
            </a:ext>
          </a:extLst>
        </p:spPr>
      </p:cxnSp>
      <p:cxnSp>
        <p:nvCxnSpPr>
          <p:cNvPr id="10" name="AutoShape 8">
            <a:extLst>
              <a:ext uri="{FF2B5EF4-FFF2-40B4-BE49-F238E27FC236}">
                <a16:creationId xmlns:a16="http://schemas.microsoft.com/office/drawing/2014/main" id="{C33BCD44-A182-EF0C-B266-213E79651F80}"/>
              </a:ext>
            </a:extLst>
          </p:cNvPr>
          <p:cNvCxnSpPr>
            <a:cxnSpLocks noChangeShapeType="1"/>
            <a:stCxn id="6" idx="3"/>
            <a:endCxn id="7" idx="0"/>
          </p:cNvCxnSpPr>
          <p:nvPr/>
        </p:nvCxnSpPr>
        <p:spPr bwMode="auto">
          <a:xfrm>
            <a:off x="5892802" y="2819400"/>
            <a:ext cx="1416050" cy="431800"/>
          </a:xfrm>
          <a:prstGeom prst="bentConnector2">
            <a:avLst/>
          </a:prstGeom>
          <a:noFill/>
          <a:ln w="25400">
            <a:solidFill>
              <a:schemeClr val="tx1"/>
            </a:solidFill>
            <a:miter lim="800000"/>
            <a:headEnd/>
            <a:tailEnd type="triangle" w="med" len="med"/>
          </a:ln>
          <a:extLst>
            <a:ext uri="{909E8E84-426E-40dd-AFC4-6F175D3DCCD1}">
              <a14:hiddenFill xmlns:a14="http://schemas.microsoft.com/office/drawing/2010/main" xmlns="">
                <a:noFill/>
              </a14:hiddenFill>
            </a:ext>
          </a:extLst>
        </p:spPr>
      </p:cxnSp>
      <p:cxnSp>
        <p:nvCxnSpPr>
          <p:cNvPr id="11" name="AutoShape 9">
            <a:extLst>
              <a:ext uri="{FF2B5EF4-FFF2-40B4-BE49-F238E27FC236}">
                <a16:creationId xmlns:a16="http://schemas.microsoft.com/office/drawing/2014/main" id="{B2435F52-304C-BFAD-DF24-DE7AF77DC090}"/>
              </a:ext>
            </a:extLst>
          </p:cNvPr>
          <p:cNvCxnSpPr>
            <a:cxnSpLocks noChangeShapeType="1"/>
            <a:stCxn id="7" idx="3"/>
            <a:endCxn id="8" idx="0"/>
          </p:cNvCxnSpPr>
          <p:nvPr/>
        </p:nvCxnSpPr>
        <p:spPr bwMode="auto">
          <a:xfrm>
            <a:off x="8216901" y="3708400"/>
            <a:ext cx="1212850" cy="660400"/>
          </a:xfrm>
          <a:prstGeom prst="bentConnector2">
            <a:avLst/>
          </a:prstGeom>
          <a:noFill/>
          <a:ln w="25400">
            <a:solidFill>
              <a:schemeClr val="tx1"/>
            </a:solidFill>
            <a:miter lim="800000"/>
            <a:headEnd/>
            <a:tailEnd type="triangle" w="med" len="med"/>
          </a:ln>
          <a:extLst>
            <a:ext uri="{909E8E84-426E-40dd-AFC4-6F175D3DCCD1}">
              <a14:hiddenFill xmlns:a14="http://schemas.microsoft.com/office/drawing/2010/main" xmlns="">
                <a:noFill/>
              </a14:hiddenFill>
            </a:ext>
          </a:extLst>
        </p:spPr>
      </p:cxnSp>
      <p:cxnSp>
        <p:nvCxnSpPr>
          <p:cNvPr id="12" name="AutoShape 10">
            <a:extLst>
              <a:ext uri="{FF2B5EF4-FFF2-40B4-BE49-F238E27FC236}">
                <a16:creationId xmlns:a16="http://schemas.microsoft.com/office/drawing/2014/main" id="{F6F3FCCB-2701-8D7B-908A-F39D12A41716}"/>
              </a:ext>
            </a:extLst>
          </p:cNvPr>
          <p:cNvCxnSpPr>
            <a:cxnSpLocks noChangeShapeType="1"/>
            <a:stCxn id="8" idx="3"/>
          </p:cNvCxnSpPr>
          <p:nvPr/>
        </p:nvCxnSpPr>
        <p:spPr bwMode="auto">
          <a:xfrm>
            <a:off x="10337802" y="4826000"/>
            <a:ext cx="165100" cy="776288"/>
          </a:xfrm>
          <a:prstGeom prst="bentConnector2">
            <a:avLst/>
          </a:prstGeom>
          <a:noFill/>
          <a:ln w="254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13" name="Text Box 11">
            <a:extLst>
              <a:ext uri="{FF2B5EF4-FFF2-40B4-BE49-F238E27FC236}">
                <a16:creationId xmlns:a16="http://schemas.microsoft.com/office/drawing/2014/main" id="{E875BEBA-CA07-6DD1-120E-4056B3F0FD87}"/>
              </a:ext>
            </a:extLst>
          </p:cNvPr>
          <p:cNvSpPr txBox="1">
            <a:spLocks noChangeArrowheads="1"/>
          </p:cNvSpPr>
          <p:nvPr/>
        </p:nvSpPr>
        <p:spPr bwMode="auto">
          <a:xfrm>
            <a:off x="4081465" y="1727201"/>
            <a:ext cx="95885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lgn="ctr">
              <a:spcAft>
                <a:spcPct val="0"/>
              </a:spcAft>
              <a:buClrTx/>
              <a:buSzTx/>
              <a:buFontTx/>
              <a:buNone/>
            </a:pPr>
            <a:endParaRPr lang="en-US" altLang="en-US"/>
          </a:p>
        </p:txBody>
      </p:sp>
      <p:sp>
        <p:nvSpPr>
          <p:cNvPr id="14" name="Text Box 12">
            <a:extLst>
              <a:ext uri="{FF2B5EF4-FFF2-40B4-BE49-F238E27FC236}">
                <a16:creationId xmlns:a16="http://schemas.microsoft.com/office/drawing/2014/main" id="{90B8B94E-816A-B544-328B-C28A8B4A82F0}"/>
              </a:ext>
            </a:extLst>
          </p:cNvPr>
          <p:cNvSpPr txBox="1">
            <a:spLocks noChangeArrowheads="1"/>
          </p:cNvSpPr>
          <p:nvPr/>
        </p:nvSpPr>
        <p:spPr bwMode="auto">
          <a:xfrm>
            <a:off x="3915049" y="1581150"/>
            <a:ext cx="155202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lgn="ctr">
              <a:spcBef>
                <a:spcPct val="0"/>
              </a:spcBef>
              <a:spcAft>
                <a:spcPct val="0"/>
              </a:spcAft>
              <a:buClrTx/>
              <a:buSzTx/>
              <a:buFontTx/>
              <a:buNone/>
            </a:pPr>
            <a:r>
              <a:rPr lang="en-US" altLang="en-US" sz="1600" dirty="0"/>
              <a:t>Requirements</a:t>
            </a:r>
          </a:p>
        </p:txBody>
      </p:sp>
      <p:sp>
        <p:nvSpPr>
          <p:cNvPr id="15" name="Text Box 13">
            <a:extLst>
              <a:ext uri="{FF2B5EF4-FFF2-40B4-BE49-F238E27FC236}">
                <a16:creationId xmlns:a16="http://schemas.microsoft.com/office/drawing/2014/main" id="{D8C851BF-ABD8-F473-A12B-AEDFC174A119}"/>
              </a:ext>
            </a:extLst>
          </p:cNvPr>
          <p:cNvSpPr txBox="1">
            <a:spLocks noChangeArrowheads="1"/>
          </p:cNvSpPr>
          <p:nvPr/>
        </p:nvSpPr>
        <p:spPr bwMode="auto">
          <a:xfrm>
            <a:off x="6255538" y="2381250"/>
            <a:ext cx="111761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lgn="ctr">
              <a:spcBef>
                <a:spcPct val="0"/>
              </a:spcBef>
              <a:spcAft>
                <a:spcPct val="0"/>
              </a:spcAft>
              <a:buClrTx/>
              <a:buSzTx/>
              <a:buFontTx/>
              <a:buNone/>
            </a:pPr>
            <a:r>
              <a:rPr lang="en-US" altLang="en-US" sz="1600"/>
              <a:t>Concepts</a:t>
            </a:r>
          </a:p>
        </p:txBody>
      </p:sp>
      <p:sp>
        <p:nvSpPr>
          <p:cNvPr id="16" name="Text Box 14">
            <a:extLst>
              <a:ext uri="{FF2B5EF4-FFF2-40B4-BE49-F238E27FC236}">
                <a16:creationId xmlns:a16="http://schemas.microsoft.com/office/drawing/2014/main" id="{70594691-1069-1094-3128-23951E57130E}"/>
              </a:ext>
            </a:extLst>
          </p:cNvPr>
          <p:cNvSpPr txBox="1">
            <a:spLocks noChangeArrowheads="1"/>
          </p:cNvSpPr>
          <p:nvPr/>
        </p:nvSpPr>
        <p:spPr bwMode="auto">
          <a:xfrm>
            <a:off x="9344027" y="5788029"/>
            <a:ext cx="1335622" cy="1077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spcBef>
                <a:spcPct val="0"/>
              </a:spcBef>
              <a:spcAft>
                <a:spcPct val="0"/>
              </a:spcAft>
              <a:buClrTx/>
              <a:buSzTx/>
              <a:buFontTx/>
              <a:buNone/>
            </a:pPr>
            <a:r>
              <a:rPr lang="en-US" altLang="en-US" sz="1600" i="1"/>
              <a:t>Prototyping</a:t>
            </a:r>
          </a:p>
          <a:p>
            <a:pPr>
              <a:spcBef>
                <a:spcPct val="0"/>
              </a:spcBef>
              <a:spcAft>
                <a:spcPct val="0"/>
              </a:spcAft>
              <a:buClrTx/>
              <a:buSzTx/>
              <a:buFontTx/>
              <a:buNone/>
            </a:pPr>
            <a:r>
              <a:rPr lang="en-US" altLang="en-US" sz="1600" i="1"/>
              <a:t>Testing</a:t>
            </a:r>
          </a:p>
          <a:p>
            <a:pPr>
              <a:spcBef>
                <a:spcPct val="0"/>
              </a:spcBef>
              <a:spcAft>
                <a:spcPct val="0"/>
              </a:spcAft>
              <a:buClrTx/>
              <a:buSzTx/>
              <a:buFontTx/>
              <a:buNone/>
            </a:pPr>
            <a:r>
              <a:rPr lang="en-US" altLang="en-US" sz="1600" i="1"/>
              <a:t>Cert</a:t>
            </a:r>
          </a:p>
          <a:p>
            <a:pPr>
              <a:spcBef>
                <a:spcPct val="0"/>
              </a:spcBef>
              <a:spcAft>
                <a:spcPct val="0"/>
              </a:spcAft>
              <a:buClrTx/>
              <a:buSzTx/>
              <a:buFontTx/>
              <a:buNone/>
            </a:pPr>
            <a:r>
              <a:rPr lang="en-US" altLang="en-US" sz="1600" i="1"/>
              <a:t>Production</a:t>
            </a:r>
          </a:p>
        </p:txBody>
      </p:sp>
      <p:sp>
        <p:nvSpPr>
          <p:cNvPr id="17" name="Line 15">
            <a:extLst>
              <a:ext uri="{FF2B5EF4-FFF2-40B4-BE49-F238E27FC236}">
                <a16:creationId xmlns:a16="http://schemas.microsoft.com/office/drawing/2014/main" id="{E817FC56-7F11-0506-B511-B8D1FA6AD0C2}"/>
              </a:ext>
            </a:extLst>
          </p:cNvPr>
          <p:cNvSpPr>
            <a:spLocks noChangeShapeType="1"/>
          </p:cNvSpPr>
          <p:nvPr/>
        </p:nvSpPr>
        <p:spPr bwMode="auto">
          <a:xfrm>
            <a:off x="10363200" y="2247900"/>
            <a:ext cx="0" cy="1689100"/>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8" name="Text Box 16">
            <a:extLst>
              <a:ext uri="{FF2B5EF4-FFF2-40B4-BE49-F238E27FC236}">
                <a16:creationId xmlns:a16="http://schemas.microsoft.com/office/drawing/2014/main" id="{A272907D-8286-5266-23F8-AB8FBAEC96C7}"/>
              </a:ext>
            </a:extLst>
          </p:cNvPr>
          <p:cNvSpPr txBox="1">
            <a:spLocks noChangeArrowheads="1"/>
          </p:cNvSpPr>
          <p:nvPr/>
        </p:nvSpPr>
        <p:spPr bwMode="auto">
          <a:xfrm>
            <a:off x="9580565" y="1492252"/>
            <a:ext cx="1096775" cy="1077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spcBef>
                <a:spcPct val="0"/>
              </a:spcBef>
              <a:spcAft>
                <a:spcPct val="0"/>
              </a:spcAft>
              <a:buClrTx/>
              <a:buSzTx/>
              <a:buFontTx/>
              <a:buNone/>
            </a:pPr>
            <a:r>
              <a:rPr lang="en-US" altLang="en-US" sz="1600" dirty="0"/>
              <a:t>Authority</a:t>
            </a:r>
          </a:p>
          <a:p>
            <a:pPr>
              <a:spcBef>
                <a:spcPct val="0"/>
              </a:spcBef>
              <a:spcAft>
                <a:spcPct val="0"/>
              </a:spcAft>
              <a:buClrTx/>
              <a:buSzTx/>
              <a:buFontTx/>
              <a:buNone/>
            </a:pPr>
            <a:r>
              <a:rPr lang="en-US" altLang="en-US" sz="1600" dirty="0"/>
              <a:t>To </a:t>
            </a:r>
          </a:p>
          <a:p>
            <a:pPr>
              <a:spcBef>
                <a:spcPct val="0"/>
              </a:spcBef>
              <a:spcAft>
                <a:spcPct val="0"/>
              </a:spcAft>
              <a:buClrTx/>
              <a:buSzTx/>
              <a:buFontTx/>
              <a:buNone/>
            </a:pPr>
            <a:r>
              <a:rPr lang="en-US" altLang="en-US" sz="1600" dirty="0"/>
              <a:t>Offer</a:t>
            </a:r>
          </a:p>
          <a:p>
            <a:pPr>
              <a:spcBef>
                <a:spcPct val="0"/>
              </a:spcBef>
              <a:spcAft>
                <a:spcPct val="0"/>
              </a:spcAft>
              <a:buClrTx/>
              <a:buSzTx/>
              <a:buFontTx/>
              <a:buNone/>
            </a:pPr>
            <a:endParaRPr lang="en-US" altLang="en-US" sz="1600" dirty="0"/>
          </a:p>
        </p:txBody>
      </p:sp>
      <p:cxnSp>
        <p:nvCxnSpPr>
          <p:cNvPr id="19" name="AutoShape 17">
            <a:extLst>
              <a:ext uri="{FF2B5EF4-FFF2-40B4-BE49-F238E27FC236}">
                <a16:creationId xmlns:a16="http://schemas.microsoft.com/office/drawing/2014/main" id="{2D5C919F-75D6-53B1-E247-4B1BB9AEC08A}"/>
              </a:ext>
            </a:extLst>
          </p:cNvPr>
          <p:cNvCxnSpPr>
            <a:cxnSpLocks noChangeShapeType="1"/>
          </p:cNvCxnSpPr>
          <p:nvPr/>
        </p:nvCxnSpPr>
        <p:spPr bwMode="auto">
          <a:xfrm rot="10800000">
            <a:off x="2774950" y="2476500"/>
            <a:ext cx="1314450" cy="355600"/>
          </a:xfrm>
          <a:prstGeom prst="bentConnector2">
            <a:avLst/>
          </a:prstGeom>
          <a:noFill/>
          <a:ln w="25400">
            <a:solidFill>
              <a:schemeClr val="tx1"/>
            </a:solidFill>
            <a:miter lim="800000"/>
            <a:headEnd/>
            <a:tailEnd type="triangle" w="med" len="med"/>
          </a:ln>
          <a:extLst>
            <a:ext uri="{909E8E84-426E-40dd-AFC4-6F175D3DCCD1}">
              <a14:hiddenFill xmlns:a14="http://schemas.microsoft.com/office/drawing/2010/main" xmlns="">
                <a:noFill/>
              </a14:hiddenFill>
            </a:ext>
          </a:extLst>
        </p:spPr>
      </p:cxnSp>
      <p:cxnSp>
        <p:nvCxnSpPr>
          <p:cNvPr id="20" name="AutoShape 18">
            <a:extLst>
              <a:ext uri="{FF2B5EF4-FFF2-40B4-BE49-F238E27FC236}">
                <a16:creationId xmlns:a16="http://schemas.microsoft.com/office/drawing/2014/main" id="{41F03864-52A2-0E0D-9019-2BF19EDE50BC}"/>
              </a:ext>
            </a:extLst>
          </p:cNvPr>
          <p:cNvCxnSpPr>
            <a:cxnSpLocks noChangeShapeType="1"/>
            <a:stCxn id="7" idx="1"/>
            <a:endCxn id="5" idx="2"/>
          </p:cNvCxnSpPr>
          <p:nvPr/>
        </p:nvCxnSpPr>
        <p:spPr bwMode="auto">
          <a:xfrm rot="10800000">
            <a:off x="2762250" y="2476500"/>
            <a:ext cx="3638550" cy="1231900"/>
          </a:xfrm>
          <a:prstGeom prst="bentConnector2">
            <a:avLst/>
          </a:prstGeom>
          <a:noFill/>
          <a:ln w="25400">
            <a:solidFill>
              <a:schemeClr val="tx1"/>
            </a:solidFill>
            <a:miter lim="800000"/>
            <a:headEnd/>
            <a:tailEnd type="triangle" w="med" len="med"/>
          </a:ln>
          <a:extLst>
            <a:ext uri="{909E8E84-426E-40dd-AFC4-6F175D3DCCD1}">
              <a14:hiddenFill xmlns:a14="http://schemas.microsoft.com/office/drawing/2010/main" xmlns="">
                <a:noFill/>
              </a14:hiddenFill>
            </a:ext>
          </a:extLst>
        </p:spPr>
      </p:cxnSp>
      <p:cxnSp>
        <p:nvCxnSpPr>
          <p:cNvPr id="21" name="AutoShape 19">
            <a:extLst>
              <a:ext uri="{FF2B5EF4-FFF2-40B4-BE49-F238E27FC236}">
                <a16:creationId xmlns:a16="http://schemas.microsoft.com/office/drawing/2014/main" id="{C8C80CA1-9399-28E3-099A-C20BBBAF1D4D}"/>
              </a:ext>
            </a:extLst>
          </p:cNvPr>
          <p:cNvCxnSpPr>
            <a:cxnSpLocks noChangeShapeType="1"/>
            <a:endCxn id="5" idx="2"/>
          </p:cNvCxnSpPr>
          <p:nvPr/>
        </p:nvCxnSpPr>
        <p:spPr bwMode="auto">
          <a:xfrm rot="10800000">
            <a:off x="2762250" y="2476500"/>
            <a:ext cx="5784850" cy="2349500"/>
          </a:xfrm>
          <a:prstGeom prst="bentConnector2">
            <a:avLst/>
          </a:prstGeom>
          <a:noFill/>
          <a:ln w="254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22" name="Text Box 20">
            <a:extLst>
              <a:ext uri="{FF2B5EF4-FFF2-40B4-BE49-F238E27FC236}">
                <a16:creationId xmlns:a16="http://schemas.microsoft.com/office/drawing/2014/main" id="{6D193C9B-2115-54DB-7E1C-381194912D8B}"/>
              </a:ext>
            </a:extLst>
          </p:cNvPr>
          <p:cNvSpPr txBox="1">
            <a:spLocks noChangeArrowheads="1"/>
          </p:cNvSpPr>
          <p:nvPr/>
        </p:nvSpPr>
        <p:spPr bwMode="auto">
          <a:xfrm>
            <a:off x="8379983" y="3206750"/>
            <a:ext cx="136928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lgn="ctr">
              <a:spcBef>
                <a:spcPct val="0"/>
              </a:spcBef>
              <a:spcAft>
                <a:spcPct val="0"/>
              </a:spcAft>
              <a:buClrTx/>
              <a:buSzTx/>
              <a:buFontTx/>
              <a:buNone/>
            </a:pPr>
            <a:r>
              <a:rPr lang="en-US" altLang="en-US" sz="1600"/>
              <a:t>PD &amp; Issues</a:t>
            </a:r>
          </a:p>
        </p:txBody>
      </p:sp>
      <p:sp>
        <p:nvSpPr>
          <p:cNvPr id="23" name="Text Box 13">
            <a:extLst>
              <a:ext uri="{FF2B5EF4-FFF2-40B4-BE49-F238E27FC236}">
                <a16:creationId xmlns:a16="http://schemas.microsoft.com/office/drawing/2014/main" id="{EDA725D1-A090-4E48-C6CB-1FF53D061A06}"/>
              </a:ext>
            </a:extLst>
          </p:cNvPr>
          <p:cNvSpPr txBox="1">
            <a:spLocks noChangeArrowheads="1"/>
          </p:cNvSpPr>
          <p:nvPr/>
        </p:nvSpPr>
        <p:spPr bwMode="auto">
          <a:xfrm>
            <a:off x="6402028" y="2040523"/>
            <a:ext cx="75212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lgn="ctr">
              <a:spcBef>
                <a:spcPct val="0"/>
              </a:spcBef>
              <a:spcAft>
                <a:spcPct val="0"/>
              </a:spcAft>
              <a:buClrTx/>
              <a:buSzTx/>
              <a:buFontTx/>
              <a:buNone/>
            </a:pPr>
            <a:r>
              <a:rPr lang="en-US" altLang="en-US" sz="1600" dirty="0" err="1">
                <a:solidFill>
                  <a:srgbClr val="FF0000"/>
                </a:solidFill>
              </a:rPr>
              <a:t>CoDR</a:t>
            </a:r>
            <a:endParaRPr lang="en-US" altLang="en-US" sz="1600" dirty="0">
              <a:solidFill>
                <a:srgbClr val="FF0000"/>
              </a:solidFill>
            </a:endParaRPr>
          </a:p>
        </p:txBody>
      </p:sp>
      <p:sp>
        <p:nvSpPr>
          <p:cNvPr id="24" name="Text Box 13">
            <a:extLst>
              <a:ext uri="{FF2B5EF4-FFF2-40B4-BE49-F238E27FC236}">
                <a16:creationId xmlns:a16="http://schemas.microsoft.com/office/drawing/2014/main" id="{E62EEEBB-BE61-363F-0694-009511DE9E3E}"/>
              </a:ext>
            </a:extLst>
          </p:cNvPr>
          <p:cNvSpPr txBox="1">
            <a:spLocks noChangeArrowheads="1"/>
          </p:cNvSpPr>
          <p:nvPr/>
        </p:nvSpPr>
        <p:spPr bwMode="auto">
          <a:xfrm>
            <a:off x="8394148" y="2835032"/>
            <a:ext cx="117371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lgn="ctr">
              <a:spcBef>
                <a:spcPct val="0"/>
              </a:spcBef>
              <a:spcAft>
                <a:spcPct val="0"/>
              </a:spcAft>
              <a:buClrTx/>
              <a:buSzTx/>
              <a:buFontTx/>
              <a:buNone/>
            </a:pPr>
            <a:r>
              <a:rPr lang="en-US" altLang="en-US" sz="1600" dirty="0">
                <a:solidFill>
                  <a:srgbClr val="009193"/>
                </a:solidFill>
              </a:rPr>
              <a:t>PDR, CDR</a:t>
            </a:r>
          </a:p>
        </p:txBody>
      </p:sp>
      <p:sp>
        <p:nvSpPr>
          <p:cNvPr id="25" name="Rectangle 24">
            <a:extLst>
              <a:ext uri="{FF2B5EF4-FFF2-40B4-BE49-F238E27FC236}">
                <a16:creationId xmlns:a16="http://schemas.microsoft.com/office/drawing/2014/main" id="{69741C97-D70C-6C2E-FFB8-ED8EDF4C2565}"/>
              </a:ext>
            </a:extLst>
          </p:cNvPr>
          <p:cNvSpPr/>
          <p:nvPr/>
        </p:nvSpPr>
        <p:spPr>
          <a:xfrm>
            <a:off x="1547446" y="1207477"/>
            <a:ext cx="4548554" cy="2337827"/>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69D017E-C2B6-F013-B551-14939EBAE075}"/>
              </a:ext>
            </a:extLst>
          </p:cNvPr>
          <p:cNvSpPr/>
          <p:nvPr/>
        </p:nvSpPr>
        <p:spPr>
          <a:xfrm>
            <a:off x="6255538" y="3062704"/>
            <a:ext cx="2101064" cy="1344786"/>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9017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3B4756-3486-2091-E92D-BEF77D54E28C}"/>
              </a:ext>
            </a:extLst>
          </p:cNvPr>
          <p:cNvSpPr>
            <a:spLocks noGrp="1"/>
          </p:cNvSpPr>
          <p:nvPr>
            <p:ph type="title"/>
          </p:nvPr>
        </p:nvSpPr>
        <p:spPr/>
        <p:txBody>
          <a:bodyPr/>
          <a:lstStyle/>
          <a:p>
            <a:r>
              <a:rPr lang="en-US" dirty="0"/>
              <a:t>Opener Blackfly</a:t>
            </a:r>
          </a:p>
        </p:txBody>
      </p:sp>
      <p:pic>
        <p:nvPicPr>
          <p:cNvPr id="1026" name="Picture 2" descr="Flying cars closer to reality as test footage reveal vehicle which ANYONE  can drive">
            <a:extLst>
              <a:ext uri="{FF2B5EF4-FFF2-40B4-BE49-F238E27FC236}">
                <a16:creationId xmlns:a16="http://schemas.microsoft.com/office/drawing/2014/main" id="{7AF05EFF-B2F8-49B0-78C0-5FBAAD5F01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4950" y="1450541"/>
            <a:ext cx="11722100" cy="439189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079F73E-F83B-7500-74E1-1DBA1FD9F56C}"/>
              </a:ext>
            </a:extLst>
          </p:cNvPr>
          <p:cNvSpPr txBox="1"/>
          <p:nvPr/>
        </p:nvSpPr>
        <p:spPr>
          <a:xfrm>
            <a:off x="381001" y="6020191"/>
            <a:ext cx="2383970" cy="369332"/>
          </a:xfrm>
          <a:prstGeom prst="rect">
            <a:avLst/>
          </a:prstGeom>
          <a:noFill/>
        </p:spPr>
        <p:txBody>
          <a:bodyPr wrap="square">
            <a:spAutoFit/>
          </a:bodyPr>
          <a:lstStyle/>
          <a:p>
            <a:r>
              <a:rPr lang="en-US" dirty="0"/>
              <a:t>https://</a:t>
            </a:r>
            <a:r>
              <a:rPr lang="en-US" dirty="0" err="1"/>
              <a:t>opener.aero</a:t>
            </a:r>
            <a:r>
              <a:rPr lang="en-US" dirty="0"/>
              <a:t>/</a:t>
            </a:r>
          </a:p>
        </p:txBody>
      </p:sp>
      <p:sp>
        <p:nvSpPr>
          <p:cNvPr id="4" name="TextBox 3">
            <a:extLst>
              <a:ext uri="{FF2B5EF4-FFF2-40B4-BE49-F238E27FC236}">
                <a16:creationId xmlns:a16="http://schemas.microsoft.com/office/drawing/2014/main" id="{9FBA5515-0F46-940D-D1CA-210EF80FA29B}"/>
              </a:ext>
            </a:extLst>
          </p:cNvPr>
          <p:cNvSpPr txBox="1"/>
          <p:nvPr/>
        </p:nvSpPr>
        <p:spPr>
          <a:xfrm>
            <a:off x="3733800" y="6063341"/>
            <a:ext cx="1962268" cy="369332"/>
          </a:xfrm>
          <a:prstGeom prst="rect">
            <a:avLst/>
          </a:prstGeom>
          <a:noFill/>
        </p:spPr>
        <p:txBody>
          <a:bodyPr wrap="none" rtlCol="0">
            <a:spAutoFit/>
          </a:bodyPr>
          <a:lstStyle/>
          <a:p>
            <a:r>
              <a:rPr lang="en-US" dirty="0"/>
              <a:t>Amphibious </a:t>
            </a:r>
            <a:r>
              <a:rPr lang="en-US" dirty="0" err="1"/>
              <a:t>eVTOL</a:t>
            </a:r>
            <a:endParaRPr lang="en-US" dirty="0"/>
          </a:p>
        </p:txBody>
      </p:sp>
    </p:spTree>
    <p:extLst>
      <p:ext uri="{BB962C8B-B14F-4D97-AF65-F5344CB8AC3E}">
        <p14:creationId xmlns:p14="http://schemas.microsoft.com/office/powerpoint/2010/main" val="1879993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71DC92-EE86-C770-4235-F7A2D0D5896E}"/>
              </a:ext>
            </a:extLst>
          </p:cNvPr>
          <p:cNvSpPr>
            <a:spLocks noGrp="1"/>
          </p:cNvSpPr>
          <p:nvPr>
            <p:ph type="title"/>
          </p:nvPr>
        </p:nvSpPr>
        <p:spPr/>
        <p:txBody>
          <a:bodyPr/>
          <a:lstStyle/>
          <a:p>
            <a:r>
              <a:rPr lang="en-US" dirty="0"/>
              <a:t>Omni Hoverboard</a:t>
            </a:r>
          </a:p>
        </p:txBody>
      </p:sp>
      <p:pic>
        <p:nvPicPr>
          <p:cNvPr id="2050" name="Picture 2" descr="OMNI HOVERBOARDS | The first flying hoverboard">
            <a:extLst>
              <a:ext uri="{FF2B5EF4-FFF2-40B4-BE49-F238E27FC236}">
                <a16:creationId xmlns:a16="http://schemas.microsoft.com/office/drawing/2014/main" id="{01D1CC29-890E-61AA-EC6C-60C71C5D33E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9538" y="977900"/>
            <a:ext cx="9612923" cy="533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72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E93D98-407D-E63B-472D-37EC7F6F740C}"/>
              </a:ext>
            </a:extLst>
          </p:cNvPr>
          <p:cNvSpPr>
            <a:spLocks noGrp="1"/>
          </p:cNvSpPr>
          <p:nvPr>
            <p:ph type="title"/>
          </p:nvPr>
        </p:nvSpPr>
        <p:spPr/>
        <p:txBody>
          <a:bodyPr>
            <a:normAutofit fontScale="90000"/>
          </a:bodyPr>
          <a:lstStyle/>
          <a:p>
            <a:br>
              <a:rPr lang="en-US" dirty="0"/>
            </a:br>
            <a:r>
              <a:rPr lang="en-US" dirty="0"/>
              <a:t>Carbon Dragon</a:t>
            </a:r>
            <a:br>
              <a:rPr lang="en-US" dirty="0"/>
            </a:br>
            <a:endParaRPr lang="en-US" dirty="0"/>
          </a:p>
        </p:txBody>
      </p:sp>
      <p:pic>
        <p:nvPicPr>
          <p:cNvPr id="11266" name="Picture 2" descr="Welcome">
            <a:extLst>
              <a:ext uri="{FF2B5EF4-FFF2-40B4-BE49-F238E27FC236}">
                <a16:creationId xmlns:a16="http://schemas.microsoft.com/office/drawing/2014/main" id="{CF39ED96-AB01-9618-56CC-43B728E92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24169"/>
            <a:ext cx="11430000" cy="4470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4563E9-5958-FA52-43EB-BD930F965047}"/>
              </a:ext>
            </a:extLst>
          </p:cNvPr>
          <p:cNvSpPr txBox="1"/>
          <p:nvPr/>
        </p:nvSpPr>
        <p:spPr>
          <a:xfrm>
            <a:off x="1875692" y="5733776"/>
            <a:ext cx="2672719" cy="400110"/>
          </a:xfrm>
          <a:prstGeom prst="rect">
            <a:avLst/>
          </a:prstGeom>
          <a:noFill/>
        </p:spPr>
        <p:txBody>
          <a:bodyPr wrap="none" rtlCol="0">
            <a:spAutoFit/>
          </a:bodyPr>
          <a:lstStyle/>
          <a:p>
            <a:pPr algn="l"/>
            <a:r>
              <a:rPr lang="en-US" sz="2000" dirty="0"/>
              <a:t>Empty Weight 148 </a:t>
            </a:r>
            <a:r>
              <a:rPr lang="en-US" sz="2000" dirty="0" err="1"/>
              <a:t>lbs</a:t>
            </a:r>
            <a:endParaRPr lang="en-US" sz="2000" dirty="0"/>
          </a:p>
        </p:txBody>
      </p:sp>
      <p:sp>
        <p:nvSpPr>
          <p:cNvPr id="5" name="TextBox 4">
            <a:extLst>
              <a:ext uri="{FF2B5EF4-FFF2-40B4-BE49-F238E27FC236}">
                <a16:creationId xmlns:a16="http://schemas.microsoft.com/office/drawing/2014/main" id="{D8D1140A-6DF0-9F74-3BCA-8777888A2226}"/>
              </a:ext>
            </a:extLst>
          </p:cNvPr>
          <p:cNvSpPr txBox="1"/>
          <p:nvPr/>
        </p:nvSpPr>
        <p:spPr>
          <a:xfrm>
            <a:off x="7350369" y="5733776"/>
            <a:ext cx="3874779" cy="400110"/>
          </a:xfrm>
          <a:prstGeom prst="rect">
            <a:avLst/>
          </a:prstGeom>
          <a:noFill/>
        </p:spPr>
        <p:txBody>
          <a:bodyPr wrap="none" rtlCol="0">
            <a:spAutoFit/>
          </a:bodyPr>
          <a:lstStyle/>
          <a:p>
            <a:pPr algn="l"/>
            <a:r>
              <a:rPr lang="en-US" sz="2000" dirty="0"/>
              <a:t>Foot launch and electric variants</a:t>
            </a:r>
          </a:p>
        </p:txBody>
      </p:sp>
      <p:pic>
        <p:nvPicPr>
          <p:cNvPr id="11268" name="Picture 4" descr="Development of the Microlift Glider">
            <a:extLst>
              <a:ext uri="{FF2B5EF4-FFF2-40B4-BE49-F238E27FC236}">
                <a16:creationId xmlns:a16="http://schemas.microsoft.com/office/drawing/2014/main" id="{FD45FD5E-6C28-5ADB-2E7F-D3D78B80D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1343" y="2976763"/>
            <a:ext cx="3074729" cy="249435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Carbon Dragon with electric engine - Jim Maupin's Gliders">
            <a:extLst>
              <a:ext uri="{FF2B5EF4-FFF2-40B4-BE49-F238E27FC236}">
                <a16:creationId xmlns:a16="http://schemas.microsoft.com/office/drawing/2014/main" id="{D9F0836C-B9CA-5304-482B-38E491515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044"/>
            <a:ext cx="2879968" cy="2159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616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480069-CFE4-6320-E473-403EC206B6CE}"/>
              </a:ext>
            </a:extLst>
          </p:cNvPr>
          <p:cNvSpPr>
            <a:spLocks noGrp="1"/>
          </p:cNvSpPr>
          <p:nvPr>
            <p:ph type="title"/>
          </p:nvPr>
        </p:nvSpPr>
        <p:spPr/>
        <p:txBody>
          <a:bodyPr/>
          <a:lstStyle/>
          <a:p>
            <a:r>
              <a:rPr lang="en-US" dirty="0" err="1"/>
              <a:t>Aeriane</a:t>
            </a:r>
            <a:r>
              <a:rPr lang="en-US" dirty="0"/>
              <a:t> Swift</a:t>
            </a:r>
          </a:p>
        </p:txBody>
      </p:sp>
      <p:pic>
        <p:nvPicPr>
          <p:cNvPr id="8194" name="Picture 2" descr="Aériane Swift - Wikipedia">
            <a:extLst>
              <a:ext uri="{FF2B5EF4-FFF2-40B4-BE49-F238E27FC236}">
                <a16:creationId xmlns:a16="http://schemas.microsoft.com/office/drawing/2014/main" id="{C7672E98-4BAD-5C71-E770-E4D19BC28B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37883" y="977900"/>
            <a:ext cx="7116233" cy="5337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59F38E-917A-F355-6B86-DA282A98611A}"/>
              </a:ext>
            </a:extLst>
          </p:cNvPr>
          <p:cNvSpPr txBox="1"/>
          <p:nvPr/>
        </p:nvSpPr>
        <p:spPr>
          <a:xfrm>
            <a:off x="4317023" y="6488668"/>
            <a:ext cx="6101860" cy="369332"/>
          </a:xfrm>
          <a:prstGeom prst="rect">
            <a:avLst/>
          </a:prstGeom>
          <a:noFill/>
        </p:spPr>
        <p:txBody>
          <a:bodyPr wrap="square">
            <a:spAutoFit/>
          </a:bodyPr>
          <a:lstStyle/>
          <a:p>
            <a:pPr algn="l"/>
            <a:r>
              <a:rPr lang="en-US" sz="1800" dirty="0">
                <a:solidFill>
                  <a:schemeClr val="bg1"/>
                </a:solidFill>
              </a:rPr>
              <a:t>Glider Empty Weight 106lbs</a:t>
            </a:r>
          </a:p>
        </p:txBody>
      </p:sp>
    </p:spTree>
    <p:extLst>
      <p:ext uri="{BB962C8B-B14F-4D97-AF65-F5344CB8AC3E}">
        <p14:creationId xmlns:p14="http://schemas.microsoft.com/office/powerpoint/2010/main" val="2791809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F5F3AA-3B3E-1C7C-6516-C8EB88B640AA}"/>
              </a:ext>
            </a:extLst>
          </p:cNvPr>
          <p:cNvSpPr>
            <a:spLocks noGrp="1"/>
          </p:cNvSpPr>
          <p:nvPr>
            <p:ph type="sldNum" sz="quarter" idx="10"/>
          </p:nvPr>
        </p:nvSpPr>
        <p:spPr/>
        <p:txBody>
          <a:bodyPr/>
          <a:lstStyle/>
          <a:p>
            <a:fld id="{0EEC4FE4-BE90-9146-9924-61DBEFE4420C}" type="slidenum">
              <a:rPr lang="en-GB" smtClean="0"/>
              <a:pPr/>
              <a:t>17</a:t>
            </a:fld>
            <a:endParaRPr lang="en-GB"/>
          </a:p>
        </p:txBody>
      </p:sp>
      <p:sp>
        <p:nvSpPr>
          <p:cNvPr id="4" name="Title 3">
            <a:extLst>
              <a:ext uri="{FF2B5EF4-FFF2-40B4-BE49-F238E27FC236}">
                <a16:creationId xmlns:a16="http://schemas.microsoft.com/office/drawing/2014/main" id="{886252CB-2CFE-C123-DA5F-4F675136A0CE}"/>
              </a:ext>
            </a:extLst>
          </p:cNvPr>
          <p:cNvSpPr>
            <a:spLocks noGrp="1"/>
          </p:cNvSpPr>
          <p:nvPr>
            <p:ph type="title"/>
          </p:nvPr>
        </p:nvSpPr>
        <p:spPr/>
        <p:txBody>
          <a:bodyPr/>
          <a:lstStyle/>
          <a:p>
            <a:r>
              <a:rPr lang="en-US" dirty="0"/>
              <a:t>Electric Swift</a:t>
            </a:r>
          </a:p>
        </p:txBody>
      </p:sp>
      <p:pic>
        <p:nvPicPr>
          <p:cNvPr id="12290" name="Picture 2">
            <a:extLst>
              <a:ext uri="{FF2B5EF4-FFF2-40B4-BE49-F238E27FC236}">
                <a16:creationId xmlns:a16="http://schemas.microsoft.com/office/drawing/2014/main" id="{041272CF-89DB-41D0-9D8C-03DD6E0417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1632"/>
            <a:ext cx="12192000" cy="44513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D8A2E9-766C-6E03-465D-1DB3CC9DCDDE}"/>
              </a:ext>
            </a:extLst>
          </p:cNvPr>
          <p:cNvSpPr txBox="1"/>
          <p:nvPr/>
        </p:nvSpPr>
        <p:spPr>
          <a:xfrm>
            <a:off x="2450123" y="5802923"/>
            <a:ext cx="3357201" cy="400110"/>
          </a:xfrm>
          <a:prstGeom prst="rect">
            <a:avLst/>
          </a:prstGeom>
          <a:noFill/>
        </p:spPr>
        <p:txBody>
          <a:bodyPr wrap="none" rtlCol="0">
            <a:spAutoFit/>
          </a:bodyPr>
          <a:lstStyle/>
          <a:p>
            <a:pPr algn="l"/>
            <a:r>
              <a:rPr lang="en-US" sz="2000" dirty="0"/>
              <a:t>Glider Empty Weight 106lbs</a:t>
            </a:r>
          </a:p>
        </p:txBody>
      </p:sp>
    </p:spTree>
    <p:extLst>
      <p:ext uri="{BB962C8B-B14F-4D97-AF65-F5344CB8AC3E}">
        <p14:creationId xmlns:p14="http://schemas.microsoft.com/office/powerpoint/2010/main" val="1524396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9C26A1-1CD8-4F73-CE3D-00402CB12B6B}"/>
              </a:ext>
            </a:extLst>
          </p:cNvPr>
          <p:cNvSpPr>
            <a:spLocks noGrp="1"/>
          </p:cNvSpPr>
          <p:nvPr>
            <p:ph type="sldNum" sz="quarter" idx="10"/>
          </p:nvPr>
        </p:nvSpPr>
        <p:spPr/>
        <p:txBody>
          <a:bodyPr/>
          <a:lstStyle/>
          <a:p>
            <a:fld id="{0EEC4FE4-BE90-9146-9924-61DBEFE4420C}" type="slidenum">
              <a:rPr lang="en-GB" smtClean="0"/>
              <a:pPr/>
              <a:t>18</a:t>
            </a:fld>
            <a:endParaRPr lang="en-GB"/>
          </a:p>
        </p:txBody>
      </p:sp>
      <p:sp>
        <p:nvSpPr>
          <p:cNvPr id="4" name="Title 3">
            <a:extLst>
              <a:ext uri="{FF2B5EF4-FFF2-40B4-BE49-F238E27FC236}">
                <a16:creationId xmlns:a16="http://schemas.microsoft.com/office/drawing/2014/main" id="{0BC0490F-ECE2-41F3-43B0-2044FC4129FC}"/>
              </a:ext>
            </a:extLst>
          </p:cNvPr>
          <p:cNvSpPr>
            <a:spLocks noGrp="1"/>
          </p:cNvSpPr>
          <p:nvPr>
            <p:ph type="title"/>
          </p:nvPr>
        </p:nvSpPr>
        <p:spPr/>
        <p:txBody>
          <a:bodyPr/>
          <a:lstStyle/>
          <a:p>
            <a:r>
              <a:rPr lang="en-US" dirty="0"/>
              <a:t>Powered Parachutes</a:t>
            </a:r>
          </a:p>
        </p:txBody>
      </p:sp>
      <p:pic>
        <p:nvPicPr>
          <p:cNvPr id="13316" name="Picture 4" descr="Image 6 - MAC PARA Samurai powered paraglider wing 20 m (S) 15 hours">
            <a:extLst>
              <a:ext uri="{FF2B5EF4-FFF2-40B4-BE49-F238E27FC236}">
                <a16:creationId xmlns:a16="http://schemas.microsoft.com/office/drawing/2014/main" id="{289BD996-64CA-53DA-3DFD-F8D6635F1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41254"/>
            <a:ext cx="7467844" cy="4975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451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D3AF81-16FC-0BB4-D001-BF60D8CFE807}"/>
              </a:ext>
            </a:extLst>
          </p:cNvPr>
          <p:cNvSpPr>
            <a:spLocks noGrp="1"/>
          </p:cNvSpPr>
          <p:nvPr>
            <p:ph type="title"/>
          </p:nvPr>
        </p:nvSpPr>
        <p:spPr/>
        <p:txBody>
          <a:bodyPr/>
          <a:lstStyle/>
          <a:p>
            <a:r>
              <a:rPr lang="en-US" dirty="0"/>
              <a:t>Kitty Hawk Flyer</a:t>
            </a:r>
          </a:p>
        </p:txBody>
      </p:sp>
      <p:pic>
        <p:nvPicPr>
          <p:cNvPr id="3074" name="Picture 2" descr="Larry Page's Kitty Hawk Flyer is fit for one and operated by joystick">
            <a:extLst>
              <a:ext uri="{FF2B5EF4-FFF2-40B4-BE49-F238E27FC236}">
                <a16:creationId xmlns:a16="http://schemas.microsoft.com/office/drawing/2014/main" id="{969CFAC2-E37A-8F4E-7D3B-9963FDB426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51844" y="977900"/>
            <a:ext cx="9488311" cy="533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836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noAutofit/>
          </a:bodyPr>
          <a:lstStyle/>
          <a:p>
            <a:r>
              <a:rPr lang="en-US" altLang="en-US" sz="2400" dirty="0">
                <a:ea typeface="ＭＳ Ｐゴシック" charset="-128"/>
              </a:rPr>
              <a:t>Aircraft Early Development Process</a:t>
            </a:r>
            <a:br>
              <a:rPr lang="en-US" altLang="en-US" sz="2400" dirty="0">
                <a:ea typeface="ＭＳ Ｐゴシック" charset="-128"/>
              </a:rPr>
            </a:br>
            <a:r>
              <a:rPr lang="en-US" altLang="en-US" sz="2400" dirty="0">
                <a:ea typeface="ＭＳ Ｐゴシック" charset="-128"/>
              </a:rPr>
              <a:t>(Simplified)</a:t>
            </a:r>
          </a:p>
        </p:txBody>
      </p:sp>
      <p:sp>
        <p:nvSpPr>
          <p:cNvPr id="28674" name="Rectangle 3"/>
          <p:cNvSpPr>
            <a:spLocks noChangeArrowheads="1"/>
          </p:cNvSpPr>
          <p:nvPr/>
        </p:nvSpPr>
        <p:spPr bwMode="auto">
          <a:xfrm>
            <a:off x="1854202" y="1562100"/>
            <a:ext cx="1816100" cy="914400"/>
          </a:xfrm>
          <a:prstGeom prst="rect">
            <a:avLst/>
          </a:prstGeom>
          <a:solidFill>
            <a:srgbClr val="FFFF00"/>
          </a:solidFill>
          <a:ln w="12700">
            <a:solidFill>
              <a:schemeClr val="tx1"/>
            </a:solidFill>
            <a:miter lim="800000"/>
            <a:headEnd/>
            <a:tailEnd/>
          </a:ln>
        </p:spPr>
        <p:txBody>
          <a:bodyPr wrap="none" anchor="ct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lgn="ctr">
              <a:spcBef>
                <a:spcPct val="0"/>
              </a:spcBef>
              <a:spcAft>
                <a:spcPct val="0"/>
              </a:spcAft>
              <a:buClrTx/>
              <a:buSzTx/>
              <a:buFontTx/>
              <a:buNone/>
            </a:pPr>
            <a:r>
              <a:rPr lang="en-US" altLang="en-US" sz="1600"/>
              <a:t>Market (RFP) and </a:t>
            </a:r>
          </a:p>
          <a:p>
            <a:pPr algn="ctr">
              <a:spcBef>
                <a:spcPct val="0"/>
              </a:spcBef>
              <a:spcAft>
                <a:spcPct val="0"/>
              </a:spcAft>
              <a:buClrTx/>
              <a:buSzTx/>
              <a:buFontTx/>
              <a:buNone/>
            </a:pPr>
            <a:r>
              <a:rPr lang="en-US" altLang="en-US" sz="1600"/>
              <a:t>Opportunity </a:t>
            </a:r>
          </a:p>
          <a:p>
            <a:pPr algn="ctr">
              <a:spcBef>
                <a:spcPct val="0"/>
              </a:spcBef>
              <a:spcAft>
                <a:spcPct val="0"/>
              </a:spcAft>
              <a:buClrTx/>
              <a:buSzTx/>
              <a:buFontTx/>
              <a:buNone/>
            </a:pPr>
            <a:r>
              <a:rPr lang="en-US" altLang="en-US" sz="1600"/>
              <a:t>Analysis</a:t>
            </a:r>
          </a:p>
        </p:txBody>
      </p:sp>
      <p:sp>
        <p:nvSpPr>
          <p:cNvPr id="28675" name="Rectangle 4"/>
          <p:cNvSpPr>
            <a:spLocks noChangeArrowheads="1"/>
          </p:cNvSpPr>
          <p:nvPr/>
        </p:nvSpPr>
        <p:spPr bwMode="auto">
          <a:xfrm>
            <a:off x="4076701" y="2362200"/>
            <a:ext cx="1816100" cy="914400"/>
          </a:xfrm>
          <a:prstGeom prst="rect">
            <a:avLst/>
          </a:prstGeom>
          <a:solidFill>
            <a:srgbClr val="00FF00"/>
          </a:solidFill>
          <a:ln w="12700">
            <a:solidFill>
              <a:schemeClr val="tx1"/>
            </a:solidFill>
            <a:miter lim="800000"/>
            <a:headEnd/>
            <a:tailEnd/>
          </a:ln>
        </p:spPr>
        <p:txBody>
          <a:bodyPr wrap="none" anchor="ct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lgn="ctr">
              <a:spcBef>
                <a:spcPct val="0"/>
              </a:spcBef>
              <a:spcAft>
                <a:spcPct val="0"/>
              </a:spcAft>
              <a:buClrTx/>
              <a:buSzTx/>
              <a:buFontTx/>
              <a:buNone/>
            </a:pPr>
            <a:r>
              <a:rPr lang="en-US" altLang="en-US" sz="1600"/>
              <a:t>Conceptual </a:t>
            </a:r>
          </a:p>
          <a:p>
            <a:pPr algn="ctr">
              <a:spcBef>
                <a:spcPct val="0"/>
              </a:spcBef>
              <a:spcAft>
                <a:spcPct val="0"/>
              </a:spcAft>
              <a:buClrTx/>
              <a:buSzTx/>
              <a:buFontTx/>
              <a:buNone/>
            </a:pPr>
            <a:r>
              <a:rPr lang="en-US" altLang="en-US" sz="1600"/>
              <a:t>Development</a:t>
            </a:r>
          </a:p>
        </p:txBody>
      </p:sp>
      <p:sp>
        <p:nvSpPr>
          <p:cNvPr id="28676" name="Rectangle 5"/>
          <p:cNvSpPr>
            <a:spLocks noChangeArrowheads="1"/>
          </p:cNvSpPr>
          <p:nvPr/>
        </p:nvSpPr>
        <p:spPr bwMode="auto">
          <a:xfrm>
            <a:off x="6400801" y="3251200"/>
            <a:ext cx="1816100" cy="914400"/>
          </a:xfrm>
          <a:prstGeom prst="rect">
            <a:avLst/>
          </a:prstGeom>
          <a:solidFill>
            <a:srgbClr val="FF6600"/>
          </a:solidFill>
          <a:ln w="12700">
            <a:solidFill>
              <a:schemeClr val="tx1"/>
            </a:solidFill>
            <a:miter lim="800000"/>
            <a:headEnd/>
            <a:tailEnd/>
          </a:ln>
        </p:spPr>
        <p:txBody>
          <a:bodyPr wrap="none" anchor="ct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lgn="ctr">
              <a:spcBef>
                <a:spcPct val="0"/>
              </a:spcBef>
              <a:spcAft>
                <a:spcPct val="0"/>
              </a:spcAft>
              <a:buClrTx/>
              <a:buSzTx/>
              <a:buFontTx/>
              <a:buNone/>
            </a:pPr>
            <a:r>
              <a:rPr lang="en-US" altLang="en-US" sz="1600"/>
              <a:t>Preliminary </a:t>
            </a:r>
          </a:p>
          <a:p>
            <a:pPr algn="ctr">
              <a:spcBef>
                <a:spcPct val="0"/>
              </a:spcBef>
              <a:spcAft>
                <a:spcPct val="0"/>
              </a:spcAft>
              <a:buClrTx/>
              <a:buSzTx/>
              <a:buFontTx/>
              <a:buNone/>
            </a:pPr>
            <a:r>
              <a:rPr lang="en-US" altLang="en-US" sz="1600"/>
              <a:t>Design</a:t>
            </a:r>
          </a:p>
        </p:txBody>
      </p:sp>
      <p:sp>
        <p:nvSpPr>
          <p:cNvPr id="28677" name="Rectangle 6"/>
          <p:cNvSpPr>
            <a:spLocks noChangeArrowheads="1"/>
          </p:cNvSpPr>
          <p:nvPr/>
        </p:nvSpPr>
        <p:spPr bwMode="auto">
          <a:xfrm>
            <a:off x="8521702" y="4368800"/>
            <a:ext cx="1816100" cy="914400"/>
          </a:xfrm>
          <a:prstGeom prst="rect">
            <a:avLst/>
          </a:prstGeom>
          <a:solidFill>
            <a:srgbClr val="0000FF"/>
          </a:solidFill>
          <a:ln w="12700">
            <a:solidFill>
              <a:schemeClr val="tx1"/>
            </a:solidFill>
            <a:miter lim="800000"/>
            <a:headEnd/>
            <a:tailEnd/>
          </a:ln>
        </p:spPr>
        <p:txBody>
          <a:bodyPr wrap="none" anchor="ct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lgn="ctr">
              <a:spcBef>
                <a:spcPct val="0"/>
              </a:spcBef>
              <a:spcAft>
                <a:spcPct val="0"/>
              </a:spcAft>
              <a:buClrTx/>
              <a:buSzTx/>
              <a:buFontTx/>
              <a:buNone/>
            </a:pPr>
            <a:r>
              <a:rPr lang="en-US" altLang="en-US" sz="1600">
                <a:solidFill>
                  <a:schemeClr val="bg1"/>
                </a:solidFill>
              </a:rPr>
              <a:t>Detailed</a:t>
            </a:r>
          </a:p>
          <a:p>
            <a:pPr algn="ctr">
              <a:spcBef>
                <a:spcPct val="0"/>
              </a:spcBef>
              <a:spcAft>
                <a:spcPct val="0"/>
              </a:spcAft>
              <a:buClrTx/>
              <a:buSzTx/>
              <a:buFontTx/>
              <a:buNone/>
            </a:pPr>
            <a:r>
              <a:rPr lang="en-US" altLang="en-US" sz="1600">
                <a:solidFill>
                  <a:schemeClr val="bg1"/>
                </a:solidFill>
              </a:rPr>
              <a:t>Design</a:t>
            </a:r>
          </a:p>
        </p:txBody>
      </p:sp>
      <p:cxnSp>
        <p:nvCxnSpPr>
          <p:cNvPr id="28678" name="AutoShape 7"/>
          <p:cNvCxnSpPr>
            <a:cxnSpLocks noChangeShapeType="1"/>
            <a:stCxn id="28674" idx="3"/>
            <a:endCxn id="28675" idx="0"/>
          </p:cNvCxnSpPr>
          <p:nvPr/>
        </p:nvCxnSpPr>
        <p:spPr bwMode="auto">
          <a:xfrm>
            <a:off x="3670300" y="2019300"/>
            <a:ext cx="1314450" cy="342900"/>
          </a:xfrm>
          <a:prstGeom prst="bentConnector2">
            <a:avLst/>
          </a:prstGeom>
          <a:noFill/>
          <a:ln w="25400">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28679" name="AutoShape 8"/>
          <p:cNvCxnSpPr>
            <a:cxnSpLocks noChangeShapeType="1"/>
            <a:stCxn id="28675" idx="3"/>
            <a:endCxn id="28676" idx="0"/>
          </p:cNvCxnSpPr>
          <p:nvPr/>
        </p:nvCxnSpPr>
        <p:spPr bwMode="auto">
          <a:xfrm>
            <a:off x="5892802" y="2819400"/>
            <a:ext cx="1416050" cy="431800"/>
          </a:xfrm>
          <a:prstGeom prst="bentConnector2">
            <a:avLst/>
          </a:prstGeom>
          <a:noFill/>
          <a:ln w="25400">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28680" name="AutoShape 9"/>
          <p:cNvCxnSpPr>
            <a:cxnSpLocks noChangeShapeType="1"/>
            <a:stCxn id="28676" idx="3"/>
            <a:endCxn id="28677" idx="0"/>
          </p:cNvCxnSpPr>
          <p:nvPr/>
        </p:nvCxnSpPr>
        <p:spPr bwMode="auto">
          <a:xfrm>
            <a:off x="8216901" y="3708400"/>
            <a:ext cx="1212850" cy="660400"/>
          </a:xfrm>
          <a:prstGeom prst="bentConnector2">
            <a:avLst/>
          </a:prstGeom>
          <a:noFill/>
          <a:ln w="25400">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28681" name="AutoShape 10"/>
          <p:cNvCxnSpPr>
            <a:cxnSpLocks noChangeShapeType="1"/>
            <a:stCxn id="28677" idx="3"/>
          </p:cNvCxnSpPr>
          <p:nvPr/>
        </p:nvCxnSpPr>
        <p:spPr bwMode="auto">
          <a:xfrm>
            <a:off x="10337802" y="4826000"/>
            <a:ext cx="165100" cy="776288"/>
          </a:xfrm>
          <a:prstGeom prst="bentConnector2">
            <a:avLst/>
          </a:prstGeom>
          <a:noFill/>
          <a:ln w="254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28682" name="Text Box 11"/>
          <p:cNvSpPr txBox="1">
            <a:spLocks noChangeArrowheads="1"/>
          </p:cNvSpPr>
          <p:nvPr/>
        </p:nvSpPr>
        <p:spPr bwMode="auto">
          <a:xfrm>
            <a:off x="4081465" y="1727201"/>
            <a:ext cx="95885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lgn="ctr">
              <a:spcAft>
                <a:spcPct val="0"/>
              </a:spcAft>
              <a:buClrTx/>
              <a:buSzTx/>
              <a:buFontTx/>
              <a:buNone/>
            </a:pPr>
            <a:endParaRPr lang="en-US" altLang="en-US"/>
          </a:p>
        </p:txBody>
      </p:sp>
      <p:sp>
        <p:nvSpPr>
          <p:cNvPr id="28683" name="Text Box 12"/>
          <p:cNvSpPr txBox="1">
            <a:spLocks noChangeArrowheads="1"/>
          </p:cNvSpPr>
          <p:nvPr/>
        </p:nvSpPr>
        <p:spPr bwMode="auto">
          <a:xfrm>
            <a:off x="3915049" y="1581150"/>
            <a:ext cx="155202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lgn="ctr">
              <a:spcBef>
                <a:spcPct val="0"/>
              </a:spcBef>
              <a:spcAft>
                <a:spcPct val="0"/>
              </a:spcAft>
              <a:buClrTx/>
              <a:buSzTx/>
              <a:buFontTx/>
              <a:buNone/>
            </a:pPr>
            <a:r>
              <a:rPr lang="en-US" altLang="en-US" sz="1600"/>
              <a:t>Requirements</a:t>
            </a:r>
          </a:p>
        </p:txBody>
      </p:sp>
      <p:sp>
        <p:nvSpPr>
          <p:cNvPr id="28684" name="Text Box 13"/>
          <p:cNvSpPr txBox="1">
            <a:spLocks noChangeArrowheads="1"/>
          </p:cNvSpPr>
          <p:nvPr/>
        </p:nvSpPr>
        <p:spPr bwMode="auto">
          <a:xfrm>
            <a:off x="6255538" y="2381250"/>
            <a:ext cx="111761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lgn="ctr">
              <a:spcBef>
                <a:spcPct val="0"/>
              </a:spcBef>
              <a:spcAft>
                <a:spcPct val="0"/>
              </a:spcAft>
              <a:buClrTx/>
              <a:buSzTx/>
              <a:buFontTx/>
              <a:buNone/>
            </a:pPr>
            <a:r>
              <a:rPr lang="en-US" altLang="en-US" sz="1600" dirty="0"/>
              <a:t>Concepts</a:t>
            </a:r>
          </a:p>
        </p:txBody>
      </p:sp>
      <p:sp>
        <p:nvSpPr>
          <p:cNvPr id="28685" name="Text Box 14"/>
          <p:cNvSpPr txBox="1">
            <a:spLocks noChangeArrowheads="1"/>
          </p:cNvSpPr>
          <p:nvPr/>
        </p:nvSpPr>
        <p:spPr bwMode="auto">
          <a:xfrm>
            <a:off x="9344027" y="5788029"/>
            <a:ext cx="1335622"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spcBef>
                <a:spcPct val="0"/>
              </a:spcBef>
              <a:spcAft>
                <a:spcPct val="0"/>
              </a:spcAft>
              <a:buClrTx/>
              <a:buSzTx/>
              <a:buFontTx/>
              <a:buNone/>
            </a:pPr>
            <a:r>
              <a:rPr lang="en-US" altLang="en-US" sz="1600" i="1"/>
              <a:t>Prototyping</a:t>
            </a:r>
          </a:p>
          <a:p>
            <a:pPr>
              <a:spcBef>
                <a:spcPct val="0"/>
              </a:spcBef>
              <a:spcAft>
                <a:spcPct val="0"/>
              </a:spcAft>
              <a:buClrTx/>
              <a:buSzTx/>
              <a:buFontTx/>
              <a:buNone/>
            </a:pPr>
            <a:r>
              <a:rPr lang="en-US" altLang="en-US" sz="1600" i="1"/>
              <a:t>Testing</a:t>
            </a:r>
          </a:p>
          <a:p>
            <a:pPr>
              <a:spcBef>
                <a:spcPct val="0"/>
              </a:spcBef>
              <a:spcAft>
                <a:spcPct val="0"/>
              </a:spcAft>
              <a:buClrTx/>
              <a:buSzTx/>
              <a:buFontTx/>
              <a:buNone/>
            </a:pPr>
            <a:r>
              <a:rPr lang="en-US" altLang="en-US" sz="1600" i="1"/>
              <a:t>Cert</a:t>
            </a:r>
          </a:p>
          <a:p>
            <a:pPr>
              <a:spcBef>
                <a:spcPct val="0"/>
              </a:spcBef>
              <a:spcAft>
                <a:spcPct val="0"/>
              </a:spcAft>
              <a:buClrTx/>
              <a:buSzTx/>
              <a:buFontTx/>
              <a:buNone/>
            </a:pPr>
            <a:r>
              <a:rPr lang="en-US" altLang="en-US" sz="1600" i="1"/>
              <a:t>Production</a:t>
            </a:r>
          </a:p>
        </p:txBody>
      </p:sp>
      <p:sp>
        <p:nvSpPr>
          <p:cNvPr id="28686" name="Line 15"/>
          <p:cNvSpPr>
            <a:spLocks noChangeShapeType="1"/>
          </p:cNvSpPr>
          <p:nvPr/>
        </p:nvSpPr>
        <p:spPr bwMode="auto">
          <a:xfrm>
            <a:off x="10363200" y="2247900"/>
            <a:ext cx="0" cy="1689100"/>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8687" name="Text Box 16"/>
          <p:cNvSpPr txBox="1">
            <a:spLocks noChangeArrowheads="1"/>
          </p:cNvSpPr>
          <p:nvPr/>
        </p:nvSpPr>
        <p:spPr bwMode="auto">
          <a:xfrm>
            <a:off x="9580565" y="1492252"/>
            <a:ext cx="1096775"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spcBef>
                <a:spcPct val="0"/>
              </a:spcBef>
              <a:spcAft>
                <a:spcPct val="0"/>
              </a:spcAft>
              <a:buClrTx/>
              <a:buSzTx/>
              <a:buFontTx/>
              <a:buNone/>
            </a:pPr>
            <a:r>
              <a:rPr lang="en-US" altLang="en-US" sz="1600"/>
              <a:t>Authority</a:t>
            </a:r>
          </a:p>
          <a:p>
            <a:pPr>
              <a:spcBef>
                <a:spcPct val="0"/>
              </a:spcBef>
              <a:spcAft>
                <a:spcPct val="0"/>
              </a:spcAft>
              <a:buClrTx/>
              <a:buSzTx/>
              <a:buFontTx/>
              <a:buNone/>
            </a:pPr>
            <a:r>
              <a:rPr lang="en-US" altLang="en-US" sz="1600"/>
              <a:t>To </a:t>
            </a:r>
          </a:p>
          <a:p>
            <a:pPr>
              <a:spcBef>
                <a:spcPct val="0"/>
              </a:spcBef>
              <a:spcAft>
                <a:spcPct val="0"/>
              </a:spcAft>
              <a:buClrTx/>
              <a:buSzTx/>
              <a:buFontTx/>
              <a:buNone/>
            </a:pPr>
            <a:r>
              <a:rPr lang="en-US" altLang="en-US" sz="1600"/>
              <a:t>Offer</a:t>
            </a:r>
          </a:p>
          <a:p>
            <a:pPr>
              <a:spcBef>
                <a:spcPct val="0"/>
              </a:spcBef>
              <a:spcAft>
                <a:spcPct val="0"/>
              </a:spcAft>
              <a:buClrTx/>
              <a:buSzTx/>
              <a:buFontTx/>
              <a:buNone/>
            </a:pPr>
            <a:endParaRPr lang="en-US" altLang="en-US" sz="1600"/>
          </a:p>
        </p:txBody>
      </p:sp>
      <p:cxnSp>
        <p:nvCxnSpPr>
          <p:cNvPr id="28688" name="AutoShape 17"/>
          <p:cNvCxnSpPr>
            <a:cxnSpLocks noChangeShapeType="1"/>
          </p:cNvCxnSpPr>
          <p:nvPr/>
        </p:nvCxnSpPr>
        <p:spPr bwMode="auto">
          <a:xfrm rot="10800000">
            <a:off x="2774950" y="2476500"/>
            <a:ext cx="1314450" cy="355600"/>
          </a:xfrm>
          <a:prstGeom prst="bentConnector2">
            <a:avLst/>
          </a:prstGeom>
          <a:noFill/>
          <a:ln w="25400">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28689" name="AutoShape 18"/>
          <p:cNvCxnSpPr>
            <a:cxnSpLocks noChangeShapeType="1"/>
            <a:stCxn id="28676" idx="1"/>
            <a:endCxn id="28674" idx="2"/>
          </p:cNvCxnSpPr>
          <p:nvPr/>
        </p:nvCxnSpPr>
        <p:spPr bwMode="auto">
          <a:xfrm rot="10800000">
            <a:off x="2762250" y="2476500"/>
            <a:ext cx="3638550" cy="1231900"/>
          </a:xfrm>
          <a:prstGeom prst="bentConnector2">
            <a:avLst/>
          </a:prstGeom>
          <a:noFill/>
          <a:ln w="25400">
            <a:solidFill>
              <a:schemeClr val="tx1"/>
            </a:solidFill>
            <a:miter lim="800000"/>
            <a:headEnd/>
            <a:tailEnd type="triangle" w="med" len="med"/>
          </a:ln>
          <a:extLst>
            <a:ext uri="{909E8E84-426E-40dd-AFC4-6F175D3DCCD1}">
              <a14:hiddenFill xmlns="" xmlns:a14="http://schemas.microsoft.com/office/drawing/2010/main">
                <a:noFill/>
              </a14:hiddenFill>
            </a:ext>
          </a:extLst>
        </p:spPr>
      </p:cxnSp>
      <p:cxnSp>
        <p:nvCxnSpPr>
          <p:cNvPr id="28690" name="AutoShape 19"/>
          <p:cNvCxnSpPr>
            <a:cxnSpLocks noChangeShapeType="1"/>
            <a:endCxn id="28674" idx="2"/>
          </p:cNvCxnSpPr>
          <p:nvPr/>
        </p:nvCxnSpPr>
        <p:spPr bwMode="auto">
          <a:xfrm rot="10800000">
            <a:off x="2762250" y="2476500"/>
            <a:ext cx="5784850" cy="2349500"/>
          </a:xfrm>
          <a:prstGeom prst="bentConnector2">
            <a:avLst/>
          </a:prstGeom>
          <a:noFill/>
          <a:ln w="25400">
            <a:solidFill>
              <a:schemeClr val="tx1"/>
            </a:solidFill>
            <a:miter lim="800000"/>
            <a:headEnd/>
            <a:tailEnd type="triangle" w="med" len="med"/>
          </a:ln>
          <a:extLst>
            <a:ext uri="{909E8E84-426E-40dd-AFC4-6F175D3DCCD1}">
              <a14:hiddenFill xmlns="" xmlns:a14="http://schemas.microsoft.com/office/drawing/2010/main">
                <a:noFill/>
              </a14:hiddenFill>
            </a:ext>
          </a:extLst>
        </p:spPr>
      </p:cxnSp>
      <p:sp>
        <p:nvSpPr>
          <p:cNvPr id="28691" name="Text Box 20"/>
          <p:cNvSpPr txBox="1">
            <a:spLocks noChangeArrowheads="1"/>
          </p:cNvSpPr>
          <p:nvPr/>
        </p:nvSpPr>
        <p:spPr bwMode="auto">
          <a:xfrm>
            <a:off x="8379983" y="3206750"/>
            <a:ext cx="136928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lgn="ctr">
              <a:spcBef>
                <a:spcPct val="0"/>
              </a:spcBef>
              <a:spcAft>
                <a:spcPct val="0"/>
              </a:spcAft>
              <a:buClrTx/>
              <a:buSzTx/>
              <a:buFontTx/>
              <a:buNone/>
            </a:pPr>
            <a:r>
              <a:rPr lang="en-US" altLang="en-US" sz="1600"/>
              <a:t>PD &amp; Issues</a:t>
            </a:r>
          </a:p>
        </p:txBody>
      </p:sp>
    </p:spTree>
    <p:extLst>
      <p:ext uri="{BB962C8B-B14F-4D97-AF65-F5344CB8AC3E}">
        <p14:creationId xmlns:p14="http://schemas.microsoft.com/office/powerpoint/2010/main" val="4068113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D5B00D-5175-B3CF-5097-EF5FE8B2F318}"/>
              </a:ext>
            </a:extLst>
          </p:cNvPr>
          <p:cNvSpPr>
            <a:spLocks noGrp="1"/>
          </p:cNvSpPr>
          <p:nvPr>
            <p:ph type="title"/>
          </p:nvPr>
        </p:nvSpPr>
        <p:spPr/>
        <p:txBody>
          <a:bodyPr/>
          <a:lstStyle/>
          <a:p>
            <a:r>
              <a:rPr lang="en-US" dirty="0"/>
              <a:t>Icon A5 LSA</a:t>
            </a:r>
          </a:p>
        </p:txBody>
      </p:sp>
      <p:pic>
        <p:nvPicPr>
          <p:cNvPr id="4100" name="Picture 4" descr="Flying Icon's A5 LSA seaplane — General Aviation News">
            <a:extLst>
              <a:ext uri="{FF2B5EF4-FFF2-40B4-BE49-F238E27FC236}">
                <a16:creationId xmlns:a16="http://schemas.microsoft.com/office/drawing/2014/main" id="{0601EC91-B400-E822-B0B6-6325831445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02570" y="957942"/>
            <a:ext cx="8223171" cy="5439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17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D5B00D-5175-B3CF-5097-EF5FE8B2F318}"/>
              </a:ext>
            </a:extLst>
          </p:cNvPr>
          <p:cNvSpPr>
            <a:spLocks noGrp="1"/>
          </p:cNvSpPr>
          <p:nvPr>
            <p:ph type="title"/>
          </p:nvPr>
        </p:nvSpPr>
        <p:spPr/>
        <p:txBody>
          <a:bodyPr/>
          <a:lstStyle/>
          <a:p>
            <a:r>
              <a:rPr lang="en-US" dirty="0"/>
              <a:t>Air Cam</a:t>
            </a:r>
          </a:p>
        </p:txBody>
      </p:sp>
      <p:pic>
        <p:nvPicPr>
          <p:cNvPr id="18434" name="Picture 2" descr="Beyond ICON: 5 Seaplane Alternatives - Plane &amp; Pilot Magazine">
            <a:extLst>
              <a:ext uri="{FF2B5EF4-FFF2-40B4-BE49-F238E27FC236}">
                <a16:creationId xmlns:a16="http://schemas.microsoft.com/office/drawing/2014/main" id="{CBC30FD7-CBFC-7ECE-2BF4-3ACA78A14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2652" y="1805354"/>
            <a:ext cx="5579348" cy="371670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Aircam">
            <a:extLst>
              <a:ext uri="{FF2B5EF4-FFF2-40B4-BE49-F238E27FC236}">
                <a16:creationId xmlns:a16="http://schemas.microsoft.com/office/drawing/2014/main" id="{44150DC4-EA6B-B8D8-9FD7-158FCE777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12" y="1674934"/>
            <a:ext cx="5129499" cy="3847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908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A3447-402A-1030-298A-82A29DE0DEB0}"/>
              </a:ext>
            </a:extLst>
          </p:cNvPr>
          <p:cNvSpPr>
            <a:spLocks noGrp="1"/>
          </p:cNvSpPr>
          <p:nvPr>
            <p:ph type="title"/>
          </p:nvPr>
        </p:nvSpPr>
        <p:spPr/>
        <p:txBody>
          <a:bodyPr/>
          <a:lstStyle/>
          <a:p>
            <a:r>
              <a:rPr lang="en-US" dirty="0"/>
              <a:t>Aerolite EV103 Electric</a:t>
            </a:r>
          </a:p>
        </p:txBody>
      </p:sp>
      <p:pic>
        <p:nvPicPr>
          <p:cNvPr id="6148" name="Picture 4" descr="Aerolite 103 Goes All Electric - KITPLANES">
            <a:extLst>
              <a:ext uri="{FF2B5EF4-FFF2-40B4-BE49-F238E27FC236}">
                <a16:creationId xmlns:a16="http://schemas.microsoft.com/office/drawing/2014/main" id="{93203169-3D06-00E1-1492-CE5F70B519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6501" y="977900"/>
            <a:ext cx="9138998" cy="533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137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67F4A1-45C3-188C-4E44-A2B2F417BCB8}"/>
              </a:ext>
            </a:extLst>
          </p:cNvPr>
          <p:cNvSpPr>
            <a:spLocks noGrp="1"/>
          </p:cNvSpPr>
          <p:nvPr>
            <p:ph type="sldNum" sz="quarter" idx="10"/>
          </p:nvPr>
        </p:nvSpPr>
        <p:spPr/>
        <p:txBody>
          <a:bodyPr/>
          <a:lstStyle/>
          <a:p>
            <a:fld id="{0EEC4FE4-BE90-9146-9924-61DBEFE4420C}" type="slidenum">
              <a:rPr lang="en-GB" smtClean="0"/>
              <a:pPr/>
              <a:t>23</a:t>
            </a:fld>
            <a:endParaRPr lang="en-GB"/>
          </a:p>
        </p:txBody>
      </p:sp>
      <p:sp>
        <p:nvSpPr>
          <p:cNvPr id="4" name="Title 3">
            <a:extLst>
              <a:ext uri="{FF2B5EF4-FFF2-40B4-BE49-F238E27FC236}">
                <a16:creationId xmlns:a16="http://schemas.microsoft.com/office/drawing/2014/main" id="{2593D2DF-97B7-3787-E499-E3C79214A89E}"/>
              </a:ext>
            </a:extLst>
          </p:cNvPr>
          <p:cNvSpPr>
            <a:spLocks noGrp="1"/>
          </p:cNvSpPr>
          <p:nvPr>
            <p:ph type="title"/>
          </p:nvPr>
        </p:nvSpPr>
        <p:spPr/>
        <p:txBody>
          <a:bodyPr/>
          <a:lstStyle/>
          <a:p>
            <a:r>
              <a:rPr lang="en-US" dirty="0" err="1"/>
              <a:t>Lazareth</a:t>
            </a:r>
            <a:r>
              <a:rPr lang="en-US" dirty="0"/>
              <a:t> LMV 496</a:t>
            </a:r>
          </a:p>
        </p:txBody>
      </p:sp>
      <p:pic>
        <p:nvPicPr>
          <p:cNvPr id="17410" name="Picture 2" descr="The Lazareth LMV 496, a true motorcycle that can fly - Inceptive Mind">
            <a:extLst>
              <a:ext uri="{FF2B5EF4-FFF2-40B4-BE49-F238E27FC236}">
                <a16:creationId xmlns:a16="http://schemas.microsoft.com/office/drawing/2014/main" id="{415D6E7F-FF1C-3E2F-7236-106EE28E5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2916" y="761543"/>
            <a:ext cx="8414238" cy="560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131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3477D1-CD3C-EBD4-517D-047630071263}"/>
              </a:ext>
            </a:extLst>
          </p:cNvPr>
          <p:cNvSpPr>
            <a:spLocks noGrp="1"/>
          </p:cNvSpPr>
          <p:nvPr>
            <p:ph type="sldNum" sz="quarter" idx="10"/>
          </p:nvPr>
        </p:nvSpPr>
        <p:spPr/>
        <p:txBody>
          <a:bodyPr/>
          <a:lstStyle/>
          <a:p>
            <a:fld id="{0EEC4FE4-BE90-9146-9924-61DBEFE4420C}" type="slidenum">
              <a:rPr lang="en-GB" smtClean="0"/>
              <a:pPr/>
              <a:t>24</a:t>
            </a:fld>
            <a:endParaRPr lang="en-GB"/>
          </a:p>
        </p:txBody>
      </p:sp>
      <p:sp>
        <p:nvSpPr>
          <p:cNvPr id="4" name="Title 3">
            <a:extLst>
              <a:ext uri="{FF2B5EF4-FFF2-40B4-BE49-F238E27FC236}">
                <a16:creationId xmlns:a16="http://schemas.microsoft.com/office/drawing/2014/main" id="{BA51D4F9-42A0-5515-20E6-0F34B7615A1E}"/>
              </a:ext>
            </a:extLst>
          </p:cNvPr>
          <p:cNvSpPr>
            <a:spLocks noGrp="1"/>
          </p:cNvSpPr>
          <p:nvPr>
            <p:ph type="title"/>
          </p:nvPr>
        </p:nvSpPr>
        <p:spPr/>
        <p:txBody>
          <a:bodyPr/>
          <a:lstStyle/>
          <a:p>
            <a:r>
              <a:rPr lang="en-US" dirty="0" err="1"/>
              <a:t>Autogyros</a:t>
            </a:r>
            <a:endParaRPr lang="en-US" dirty="0"/>
          </a:p>
        </p:txBody>
      </p:sp>
      <p:pic>
        <p:nvPicPr>
          <p:cNvPr id="19458" name="Picture 2" descr="Media — Auto Gyro New York">
            <a:extLst>
              <a:ext uri="{FF2B5EF4-FFF2-40B4-BE49-F238E27FC236}">
                <a16:creationId xmlns:a16="http://schemas.microsoft.com/office/drawing/2014/main" id="{4C1CD37A-E3AD-9ADD-D49F-14780EFC3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475" y="715112"/>
            <a:ext cx="8590085" cy="5726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050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D555F7-A132-BD3A-61AD-1439ADFEF5CB}"/>
              </a:ext>
            </a:extLst>
          </p:cNvPr>
          <p:cNvSpPr>
            <a:spLocks noGrp="1"/>
          </p:cNvSpPr>
          <p:nvPr>
            <p:ph type="title"/>
          </p:nvPr>
        </p:nvSpPr>
        <p:spPr/>
        <p:txBody>
          <a:bodyPr/>
          <a:lstStyle/>
          <a:p>
            <a:r>
              <a:rPr lang="en-US" dirty="0" err="1"/>
              <a:t>Pipistral</a:t>
            </a:r>
            <a:r>
              <a:rPr lang="en-US" dirty="0"/>
              <a:t> Alpha Electro (LSA)</a:t>
            </a:r>
          </a:p>
        </p:txBody>
      </p:sp>
      <p:pic>
        <p:nvPicPr>
          <p:cNvPr id="5122" name="Picture 2" descr="Alpha Electro – Pipistrel Aircraft">
            <a:extLst>
              <a:ext uri="{FF2B5EF4-FFF2-40B4-BE49-F238E27FC236}">
                <a16:creationId xmlns:a16="http://schemas.microsoft.com/office/drawing/2014/main" id="{4BF82DEB-5A13-52DE-657A-E983B67A0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6748" y="2051824"/>
            <a:ext cx="5007982" cy="334536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ipistrel ALPHA Electro - The first LSA certified electric aircraft.  Pipistrel USA">
            <a:extLst>
              <a:ext uri="{FF2B5EF4-FFF2-40B4-BE49-F238E27FC236}">
                <a16:creationId xmlns:a16="http://schemas.microsoft.com/office/drawing/2014/main" id="{2759F77A-62F1-AD24-ADBC-68E86351E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38" y="1204369"/>
            <a:ext cx="7322160" cy="48619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B1A8AA-CF71-9D60-88C0-AEC877475BD5}"/>
              </a:ext>
            </a:extLst>
          </p:cNvPr>
          <p:cNvSpPr txBox="1"/>
          <p:nvPr/>
        </p:nvSpPr>
        <p:spPr>
          <a:xfrm>
            <a:off x="8486078" y="1159727"/>
            <a:ext cx="1914883" cy="646331"/>
          </a:xfrm>
          <a:prstGeom prst="rect">
            <a:avLst/>
          </a:prstGeom>
          <a:noFill/>
        </p:spPr>
        <p:txBody>
          <a:bodyPr wrap="none" rtlCol="0">
            <a:spAutoFit/>
          </a:bodyPr>
          <a:lstStyle/>
          <a:p>
            <a:r>
              <a:rPr lang="en-US" dirty="0"/>
              <a:t>EASA Certified LSA</a:t>
            </a:r>
          </a:p>
          <a:p>
            <a:r>
              <a:rPr lang="en-US" dirty="0"/>
              <a:t>Special Condition?</a:t>
            </a:r>
          </a:p>
        </p:txBody>
      </p:sp>
    </p:spTree>
    <p:extLst>
      <p:ext uri="{BB962C8B-B14F-4D97-AF65-F5344CB8AC3E}">
        <p14:creationId xmlns:p14="http://schemas.microsoft.com/office/powerpoint/2010/main" val="4114498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01E809-6CCD-8575-F54A-5E2CC00FAE30}"/>
              </a:ext>
            </a:extLst>
          </p:cNvPr>
          <p:cNvSpPr>
            <a:spLocks noGrp="1"/>
          </p:cNvSpPr>
          <p:nvPr>
            <p:ph type="title"/>
          </p:nvPr>
        </p:nvSpPr>
        <p:spPr/>
        <p:txBody>
          <a:bodyPr/>
          <a:lstStyle/>
          <a:p>
            <a:r>
              <a:rPr lang="en-US" dirty="0" err="1"/>
              <a:t>Blackwing</a:t>
            </a:r>
            <a:r>
              <a:rPr lang="en-US" dirty="0"/>
              <a:t> Electric Aerobatic (LSA)</a:t>
            </a:r>
          </a:p>
        </p:txBody>
      </p:sp>
      <p:pic>
        <p:nvPicPr>
          <p:cNvPr id="10242" name="Picture 2" descr="Blackwing aircraft">
            <a:extLst>
              <a:ext uri="{FF2B5EF4-FFF2-40B4-BE49-F238E27FC236}">
                <a16:creationId xmlns:a16="http://schemas.microsoft.com/office/drawing/2014/main" id="{07D822D0-2F70-7EA3-99C3-F79F3BB0A0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28216" y="730458"/>
            <a:ext cx="8419394" cy="562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776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6171FF-3EED-A698-9493-FD1919E835E3}"/>
              </a:ext>
            </a:extLst>
          </p:cNvPr>
          <p:cNvSpPr>
            <a:spLocks noGrp="1"/>
          </p:cNvSpPr>
          <p:nvPr>
            <p:ph type="sldNum" sz="quarter" idx="10"/>
          </p:nvPr>
        </p:nvSpPr>
        <p:spPr/>
        <p:txBody>
          <a:bodyPr/>
          <a:lstStyle/>
          <a:p>
            <a:fld id="{0EEC4FE4-BE90-9146-9924-61DBEFE4420C}" type="slidenum">
              <a:rPr lang="en-GB" smtClean="0"/>
              <a:pPr/>
              <a:t>27</a:t>
            </a:fld>
            <a:endParaRPr lang="en-GB"/>
          </a:p>
        </p:txBody>
      </p:sp>
      <p:sp>
        <p:nvSpPr>
          <p:cNvPr id="4" name="Title 3">
            <a:extLst>
              <a:ext uri="{FF2B5EF4-FFF2-40B4-BE49-F238E27FC236}">
                <a16:creationId xmlns:a16="http://schemas.microsoft.com/office/drawing/2014/main" id="{545D49D4-19D9-2532-7D97-A6CF641F9635}"/>
              </a:ext>
            </a:extLst>
          </p:cNvPr>
          <p:cNvSpPr>
            <a:spLocks noGrp="1"/>
          </p:cNvSpPr>
          <p:nvPr>
            <p:ph type="title"/>
          </p:nvPr>
        </p:nvSpPr>
        <p:spPr/>
        <p:txBody>
          <a:bodyPr/>
          <a:lstStyle/>
          <a:p>
            <a:r>
              <a:rPr lang="en-US" dirty="0"/>
              <a:t>Hovercraft</a:t>
            </a:r>
          </a:p>
        </p:txBody>
      </p:sp>
      <p:pic>
        <p:nvPicPr>
          <p:cNvPr id="2050" name="Picture 2" descr="Hovercraft - Wikipedia">
            <a:extLst>
              <a:ext uri="{FF2B5EF4-FFF2-40B4-BE49-F238E27FC236}">
                <a16:creationId xmlns:a16="http://schemas.microsoft.com/office/drawing/2014/main" id="{73BCBE6F-DB12-874B-AD4B-B05F77AD4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9883" y="762000"/>
            <a:ext cx="81280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013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09E9FA-061D-E997-2E4E-9B4192A5C1CD}"/>
              </a:ext>
            </a:extLst>
          </p:cNvPr>
          <p:cNvSpPr>
            <a:spLocks noGrp="1"/>
          </p:cNvSpPr>
          <p:nvPr>
            <p:ph type="sldNum" sz="quarter" idx="10"/>
          </p:nvPr>
        </p:nvSpPr>
        <p:spPr/>
        <p:txBody>
          <a:bodyPr/>
          <a:lstStyle/>
          <a:p>
            <a:fld id="{0EEC4FE4-BE90-9146-9924-61DBEFE4420C}" type="slidenum">
              <a:rPr lang="en-GB" smtClean="0"/>
              <a:pPr/>
              <a:t>28</a:t>
            </a:fld>
            <a:endParaRPr lang="en-GB"/>
          </a:p>
        </p:txBody>
      </p:sp>
      <p:sp>
        <p:nvSpPr>
          <p:cNvPr id="4" name="Title 3">
            <a:extLst>
              <a:ext uri="{FF2B5EF4-FFF2-40B4-BE49-F238E27FC236}">
                <a16:creationId xmlns:a16="http://schemas.microsoft.com/office/drawing/2014/main" id="{399E2B24-6F7E-4F14-D650-9660A0DC8904}"/>
              </a:ext>
            </a:extLst>
          </p:cNvPr>
          <p:cNvSpPr>
            <a:spLocks noGrp="1"/>
          </p:cNvSpPr>
          <p:nvPr>
            <p:ph type="title"/>
          </p:nvPr>
        </p:nvSpPr>
        <p:spPr/>
        <p:txBody>
          <a:bodyPr/>
          <a:lstStyle/>
          <a:p>
            <a:r>
              <a:rPr lang="en-US" dirty="0"/>
              <a:t>Electric Hydrofoils</a:t>
            </a:r>
          </a:p>
        </p:txBody>
      </p:sp>
      <p:pic>
        <p:nvPicPr>
          <p:cNvPr id="3074" name="Picture 2" descr="The incredible rise of the electric hydrofoils! - Plugboats">
            <a:extLst>
              <a:ext uri="{FF2B5EF4-FFF2-40B4-BE49-F238E27FC236}">
                <a16:creationId xmlns:a16="http://schemas.microsoft.com/office/drawing/2014/main" id="{DEC9EF0B-0D0A-D86D-607A-D0E81426D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603250"/>
            <a:ext cx="10160000" cy="565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28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3A9F8E9-B796-7688-1DBE-7A30315A0508}"/>
              </a:ext>
            </a:extLst>
          </p:cNvPr>
          <p:cNvSpPr>
            <a:spLocks noGrp="1"/>
          </p:cNvSpPr>
          <p:nvPr>
            <p:ph type="sldNum" sz="quarter" idx="10"/>
          </p:nvPr>
        </p:nvSpPr>
        <p:spPr/>
        <p:txBody>
          <a:bodyPr/>
          <a:lstStyle/>
          <a:p>
            <a:fld id="{0EEC4FE4-BE90-9146-9924-61DBEFE4420C}" type="slidenum">
              <a:rPr lang="en-GB" smtClean="0"/>
              <a:pPr/>
              <a:t>29</a:t>
            </a:fld>
            <a:endParaRPr lang="en-GB"/>
          </a:p>
        </p:txBody>
      </p:sp>
      <p:sp>
        <p:nvSpPr>
          <p:cNvPr id="4" name="Title 3">
            <a:extLst>
              <a:ext uri="{FF2B5EF4-FFF2-40B4-BE49-F238E27FC236}">
                <a16:creationId xmlns:a16="http://schemas.microsoft.com/office/drawing/2014/main" id="{E7F90A40-E614-662E-A79B-E921FC93C4E5}"/>
              </a:ext>
            </a:extLst>
          </p:cNvPr>
          <p:cNvSpPr>
            <a:spLocks noGrp="1"/>
          </p:cNvSpPr>
          <p:nvPr>
            <p:ph type="title"/>
          </p:nvPr>
        </p:nvSpPr>
        <p:spPr/>
        <p:txBody>
          <a:bodyPr/>
          <a:lstStyle/>
          <a:p>
            <a:r>
              <a:rPr lang="en-US" dirty="0"/>
              <a:t>May be consistent with </a:t>
            </a:r>
            <a:r>
              <a:rPr lang="en-US" dirty="0" err="1"/>
              <a:t>GoFly</a:t>
            </a:r>
            <a:r>
              <a:rPr lang="en-US" dirty="0"/>
              <a:t> Competition</a:t>
            </a:r>
          </a:p>
        </p:txBody>
      </p:sp>
      <p:pic>
        <p:nvPicPr>
          <p:cNvPr id="7" name="Picture 6">
            <a:extLst>
              <a:ext uri="{FF2B5EF4-FFF2-40B4-BE49-F238E27FC236}">
                <a16:creationId xmlns:a16="http://schemas.microsoft.com/office/drawing/2014/main" id="{9698FC1C-638F-9BE6-C56D-AA16AB78CD9E}"/>
              </a:ext>
            </a:extLst>
          </p:cNvPr>
          <p:cNvPicPr>
            <a:picLocks noChangeAspect="1"/>
          </p:cNvPicPr>
          <p:nvPr/>
        </p:nvPicPr>
        <p:blipFill>
          <a:blip r:embed="rId2"/>
          <a:stretch>
            <a:fillRect/>
          </a:stretch>
        </p:blipFill>
        <p:spPr>
          <a:xfrm>
            <a:off x="997017" y="868679"/>
            <a:ext cx="9885018" cy="5573155"/>
          </a:xfrm>
          <a:prstGeom prst="rect">
            <a:avLst/>
          </a:prstGeom>
        </p:spPr>
      </p:pic>
    </p:spTree>
    <p:extLst>
      <p:ext uri="{BB962C8B-B14F-4D97-AF65-F5344CB8AC3E}">
        <p14:creationId xmlns:p14="http://schemas.microsoft.com/office/powerpoint/2010/main" val="3802387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1B2DB1-F88B-9AD3-1EFC-3DAEE0924010}"/>
              </a:ext>
            </a:extLst>
          </p:cNvPr>
          <p:cNvSpPr>
            <a:spLocks noGrp="1"/>
          </p:cNvSpPr>
          <p:nvPr>
            <p:ph idx="1"/>
          </p:nvPr>
        </p:nvSpPr>
        <p:spPr>
          <a:xfrm>
            <a:off x="588213" y="882872"/>
            <a:ext cx="4898187" cy="5284385"/>
          </a:xfrm>
        </p:spPr>
        <p:txBody>
          <a:bodyPr/>
          <a:lstStyle/>
          <a:p>
            <a:r>
              <a:rPr lang="en-US" dirty="0"/>
              <a:t>Electric Vehicles</a:t>
            </a:r>
          </a:p>
          <a:p>
            <a:pPr lvl="1"/>
            <a:r>
              <a:rPr lang="en-US" dirty="0"/>
              <a:t>Zero Emission</a:t>
            </a:r>
          </a:p>
          <a:p>
            <a:pPr lvl="1"/>
            <a:r>
              <a:rPr lang="en-US" dirty="0"/>
              <a:t>Distributed Electric Propulsion</a:t>
            </a:r>
          </a:p>
          <a:p>
            <a:r>
              <a:rPr lang="en-US" dirty="0"/>
              <a:t>Lightweight Powerful Control Systems</a:t>
            </a:r>
          </a:p>
          <a:p>
            <a:pPr lvl="1"/>
            <a:r>
              <a:rPr lang="en-US" dirty="0"/>
              <a:t>Lightweight sensors, processors, algorithms</a:t>
            </a:r>
          </a:p>
          <a:p>
            <a:r>
              <a:rPr lang="en-US" dirty="0"/>
              <a:t>Advanced Geometries</a:t>
            </a:r>
          </a:p>
          <a:p>
            <a:pPr lvl="1"/>
            <a:r>
              <a:rPr lang="en-US" dirty="0"/>
              <a:t>Materials and manufacturing</a:t>
            </a:r>
          </a:p>
          <a:p>
            <a:pPr lvl="2"/>
            <a:r>
              <a:rPr lang="en-US" dirty="0"/>
              <a:t>Composites</a:t>
            </a:r>
          </a:p>
          <a:p>
            <a:pPr lvl="2"/>
            <a:r>
              <a:rPr lang="en-US" dirty="0"/>
              <a:t>CNC Molds</a:t>
            </a:r>
          </a:p>
          <a:p>
            <a:pPr lvl="2"/>
            <a:r>
              <a:rPr lang="en-US" dirty="0"/>
              <a:t>3D Printing</a:t>
            </a:r>
          </a:p>
          <a:p>
            <a:r>
              <a:rPr lang="en-US" dirty="0"/>
              <a:t>Integrated Design Techniques</a:t>
            </a:r>
          </a:p>
          <a:p>
            <a:r>
              <a:rPr lang="en-US" dirty="0"/>
              <a:t>______________________</a:t>
            </a:r>
          </a:p>
        </p:txBody>
      </p:sp>
      <p:sp>
        <p:nvSpPr>
          <p:cNvPr id="4" name="Title 3">
            <a:extLst>
              <a:ext uri="{FF2B5EF4-FFF2-40B4-BE49-F238E27FC236}">
                <a16:creationId xmlns:a16="http://schemas.microsoft.com/office/drawing/2014/main" id="{4F016498-EDA9-B67B-9517-2411E121F3D6}"/>
              </a:ext>
            </a:extLst>
          </p:cNvPr>
          <p:cNvSpPr>
            <a:spLocks noGrp="1"/>
          </p:cNvSpPr>
          <p:nvPr>
            <p:ph type="title"/>
          </p:nvPr>
        </p:nvSpPr>
        <p:spPr/>
        <p:txBody>
          <a:bodyPr/>
          <a:lstStyle/>
          <a:p>
            <a:r>
              <a:rPr lang="en-US" dirty="0"/>
              <a:t>Technology Driven Opportunity Space</a:t>
            </a:r>
          </a:p>
        </p:txBody>
      </p:sp>
    </p:spTree>
    <p:extLst>
      <p:ext uri="{BB962C8B-B14F-4D97-AF65-F5344CB8AC3E}">
        <p14:creationId xmlns:p14="http://schemas.microsoft.com/office/powerpoint/2010/main" val="2608763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E5FEED-413F-C27F-5531-15BA48154D86}"/>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71DB204F-039E-F018-10E7-38CF3E953595}"/>
              </a:ext>
            </a:extLst>
          </p:cNvPr>
          <p:cNvSpPr>
            <a:spLocks noGrp="1"/>
          </p:cNvSpPr>
          <p:nvPr>
            <p:ph type="sldNum" sz="quarter" idx="10"/>
          </p:nvPr>
        </p:nvSpPr>
        <p:spPr/>
        <p:txBody>
          <a:bodyPr/>
          <a:lstStyle/>
          <a:p>
            <a:fld id="{0EEC4FE4-BE90-9146-9924-61DBEFE4420C}" type="slidenum">
              <a:rPr lang="en-GB" smtClean="0"/>
              <a:pPr/>
              <a:t>30</a:t>
            </a:fld>
            <a:endParaRPr lang="en-GB"/>
          </a:p>
        </p:txBody>
      </p:sp>
      <p:sp>
        <p:nvSpPr>
          <p:cNvPr id="4" name="Title 3">
            <a:extLst>
              <a:ext uri="{FF2B5EF4-FFF2-40B4-BE49-F238E27FC236}">
                <a16:creationId xmlns:a16="http://schemas.microsoft.com/office/drawing/2014/main" id="{DDFCBDF8-E9A1-9807-142E-CA9EEB6D92BC}"/>
              </a:ext>
            </a:extLst>
          </p:cNvPr>
          <p:cNvSpPr>
            <a:spLocks noGrp="1"/>
          </p:cNvSpPr>
          <p:nvPr>
            <p:ph type="title"/>
          </p:nvPr>
        </p:nvSpPr>
        <p:spPr/>
        <p:txBody>
          <a:bodyPr/>
          <a:lstStyle/>
          <a:p>
            <a:r>
              <a:rPr lang="en-US" dirty="0"/>
              <a:t>Break for Team Formation</a:t>
            </a:r>
          </a:p>
        </p:txBody>
      </p:sp>
    </p:spTree>
    <p:extLst>
      <p:ext uri="{BB962C8B-B14F-4D97-AF65-F5344CB8AC3E}">
        <p14:creationId xmlns:p14="http://schemas.microsoft.com/office/powerpoint/2010/main" val="946724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FE437-B757-B485-FDE6-00F37C9D4F3E}"/>
              </a:ext>
            </a:extLst>
          </p:cNvPr>
          <p:cNvSpPr>
            <a:spLocks noGrp="1"/>
          </p:cNvSpPr>
          <p:nvPr>
            <p:ph type="title"/>
          </p:nvPr>
        </p:nvSpPr>
        <p:spPr/>
        <p:txBody>
          <a:bodyPr/>
          <a:lstStyle/>
          <a:p>
            <a:r>
              <a:rPr lang="en-US" dirty="0"/>
              <a:t>Brainstorming</a:t>
            </a:r>
          </a:p>
        </p:txBody>
      </p:sp>
      <p:sp>
        <p:nvSpPr>
          <p:cNvPr id="5" name="Rectangle 3">
            <a:extLst>
              <a:ext uri="{FF2B5EF4-FFF2-40B4-BE49-F238E27FC236}">
                <a16:creationId xmlns:a16="http://schemas.microsoft.com/office/drawing/2014/main" id="{2FD3580D-BDA6-696C-3347-F6889F9E2F50}"/>
              </a:ext>
            </a:extLst>
          </p:cNvPr>
          <p:cNvSpPr>
            <a:spLocks noGrp="1" noChangeArrowheads="1"/>
          </p:cNvSpPr>
          <p:nvPr>
            <p:ph idx="1"/>
          </p:nvPr>
        </p:nvSpPr>
        <p:spPr/>
        <p:txBody>
          <a:bodyPr>
            <a:normAutofit fontScale="85000" lnSpcReduction="20000"/>
          </a:bodyPr>
          <a:lstStyle/>
          <a:p>
            <a:pPr>
              <a:spcAft>
                <a:spcPts val="600"/>
              </a:spcAft>
              <a:buClr>
                <a:srgbClr val="953735"/>
              </a:buClr>
            </a:pPr>
            <a:r>
              <a:rPr lang="en-US" altLang="en-US" sz="1800" dirty="0">
                <a:ea typeface="ＭＳ Ｐゴシック" panose="020B0600070205080204" pitchFamily="34" charset="-128"/>
              </a:rPr>
              <a:t>Brainstorming Prep</a:t>
            </a:r>
          </a:p>
          <a:p>
            <a:pPr marL="547688" lvl="1">
              <a:spcAft>
                <a:spcPts val="600"/>
              </a:spcAft>
              <a:buClr>
                <a:srgbClr val="953735"/>
              </a:buClr>
            </a:pPr>
            <a:r>
              <a:rPr lang="en-US" altLang="en-US" sz="1800" dirty="0">
                <a:ea typeface="ＭＳ Ｐゴシック" panose="020B0600070205080204" pitchFamily="34" charset="-128"/>
              </a:rPr>
              <a:t>Understanding of what you are trying to do</a:t>
            </a:r>
          </a:p>
          <a:p>
            <a:pPr marL="890562" lvl="2">
              <a:spcAft>
                <a:spcPts val="600"/>
              </a:spcAft>
              <a:buClr>
                <a:srgbClr val="953735"/>
              </a:buClr>
            </a:pPr>
            <a:r>
              <a:rPr lang="en-US" altLang="en-US" sz="1800" dirty="0">
                <a:ea typeface="ＭＳ Ｐゴシック" panose="020B0600070205080204" pitchFamily="34" charset="-128"/>
              </a:rPr>
              <a:t>Market, Mission (Analysis)</a:t>
            </a:r>
          </a:p>
          <a:p>
            <a:pPr marL="890562" lvl="2">
              <a:spcAft>
                <a:spcPts val="600"/>
              </a:spcAft>
              <a:buClr>
                <a:srgbClr val="953735"/>
              </a:buClr>
            </a:pPr>
            <a:r>
              <a:rPr lang="en-US" altLang="en-US" sz="1800" dirty="0">
                <a:ea typeface="ＭＳ Ｐゴシック" panose="020B0600070205080204" pitchFamily="34" charset="-128"/>
              </a:rPr>
              <a:t>Will drive requirements </a:t>
            </a:r>
          </a:p>
          <a:p>
            <a:pPr marL="547688" lvl="1">
              <a:spcAft>
                <a:spcPts val="600"/>
              </a:spcAft>
              <a:buClr>
                <a:srgbClr val="953735"/>
              </a:buClr>
            </a:pPr>
            <a:r>
              <a:rPr lang="en-US" altLang="en-US" sz="1800" dirty="0">
                <a:ea typeface="ＭＳ Ｐゴシック" panose="020B0600070205080204" pitchFamily="34" charset="-128"/>
              </a:rPr>
              <a:t>Understanding of Opportunities</a:t>
            </a:r>
          </a:p>
          <a:p>
            <a:pPr lvl="2">
              <a:spcAft>
                <a:spcPts val="600"/>
              </a:spcAft>
              <a:buClr>
                <a:srgbClr val="953735"/>
              </a:buClr>
              <a:buFont typeface="Wingdings" pitchFamily="2" charset="2"/>
              <a:buChar char="Ø"/>
            </a:pPr>
            <a:r>
              <a:rPr lang="en-US" altLang="en-US" sz="1600" dirty="0">
                <a:ea typeface="ＭＳ Ｐゴシック" panose="020B0600070205080204" pitchFamily="34" charset="-128"/>
              </a:rPr>
              <a:t>Technology</a:t>
            </a:r>
          </a:p>
          <a:p>
            <a:pPr lvl="2">
              <a:spcAft>
                <a:spcPts val="600"/>
              </a:spcAft>
              <a:buClr>
                <a:srgbClr val="953735"/>
              </a:buClr>
              <a:buFont typeface="Wingdings" pitchFamily="2" charset="2"/>
              <a:buChar char="Ø"/>
            </a:pPr>
            <a:r>
              <a:rPr lang="en-US" altLang="en-US" sz="1600" dirty="0">
                <a:ea typeface="ＭＳ Ｐゴシック" panose="020B0600070205080204" pitchFamily="34" charset="-128"/>
              </a:rPr>
              <a:t>Markets</a:t>
            </a:r>
          </a:p>
          <a:p>
            <a:pPr marL="547688" lvl="1">
              <a:spcAft>
                <a:spcPts val="600"/>
              </a:spcAft>
              <a:buClr>
                <a:srgbClr val="953735"/>
              </a:buClr>
            </a:pPr>
            <a:r>
              <a:rPr lang="en-US" altLang="en-US" sz="1800" dirty="0">
                <a:ea typeface="ＭＳ Ｐゴシック" panose="020B0600070205080204" pitchFamily="34" charset="-128"/>
              </a:rPr>
              <a:t>Understanding of Competition and Similar Solutions</a:t>
            </a:r>
          </a:p>
          <a:p>
            <a:pPr lvl="2">
              <a:spcAft>
                <a:spcPts val="600"/>
              </a:spcAft>
              <a:buClr>
                <a:srgbClr val="953735"/>
              </a:buClr>
              <a:buFont typeface="Wingdings" pitchFamily="2" charset="2"/>
              <a:buChar char="Ø"/>
            </a:pPr>
            <a:r>
              <a:rPr lang="en-US" altLang="en-US" sz="1600" dirty="0">
                <a:ea typeface="ＭＳ Ｐゴシック" panose="020B0600070205080204" pitchFamily="34" charset="-128"/>
              </a:rPr>
              <a:t>Comparative Analysis of Competitive Solutions</a:t>
            </a:r>
          </a:p>
          <a:p>
            <a:pPr>
              <a:spcAft>
                <a:spcPts val="600"/>
              </a:spcAft>
              <a:buClr>
                <a:srgbClr val="953735"/>
              </a:buClr>
            </a:pPr>
            <a:r>
              <a:rPr lang="en-US" altLang="en-US" sz="1800" dirty="0">
                <a:ea typeface="ＭＳ Ｐゴシック" panose="020B0600070205080204" pitchFamily="34" charset="-128"/>
              </a:rPr>
              <a:t>Brainstorming Rules</a:t>
            </a:r>
          </a:p>
          <a:p>
            <a:pPr marL="547688" lvl="1">
              <a:spcAft>
                <a:spcPts val="600"/>
              </a:spcAft>
              <a:buClr>
                <a:srgbClr val="953735"/>
              </a:buClr>
            </a:pPr>
            <a:r>
              <a:rPr lang="en-US" altLang="en-US" sz="1800" dirty="0">
                <a:ea typeface="ＭＳ Ｐゴシック" panose="020B0600070205080204" pitchFamily="34" charset="-128"/>
              </a:rPr>
              <a:t>No criticism in the first pass</a:t>
            </a:r>
          </a:p>
          <a:p>
            <a:pPr marL="547688" lvl="1">
              <a:spcAft>
                <a:spcPts val="600"/>
              </a:spcAft>
              <a:buClr>
                <a:srgbClr val="953735"/>
              </a:buClr>
            </a:pPr>
            <a:r>
              <a:rPr lang="en-US" altLang="en-US" sz="1800" dirty="0">
                <a:ea typeface="ＭＳ Ｐゴシック" panose="020B0600070205080204" pitchFamily="34" charset="-128"/>
              </a:rPr>
              <a:t>Capture ideas</a:t>
            </a:r>
          </a:p>
          <a:p>
            <a:pPr marL="547688" lvl="1">
              <a:spcAft>
                <a:spcPts val="600"/>
              </a:spcAft>
              <a:buClr>
                <a:srgbClr val="953735"/>
              </a:buClr>
            </a:pPr>
            <a:r>
              <a:rPr lang="en-US" altLang="en-US" sz="1800" dirty="0">
                <a:ea typeface="ＭＳ Ｐゴシック" panose="020B0600070205080204" pitchFamily="34" charset="-128"/>
              </a:rPr>
              <a:t>Feed off of other ideas</a:t>
            </a:r>
          </a:p>
          <a:p>
            <a:pPr marL="547688" lvl="1">
              <a:spcAft>
                <a:spcPts val="600"/>
              </a:spcAft>
              <a:buClr>
                <a:srgbClr val="953735"/>
              </a:buClr>
            </a:pPr>
            <a:r>
              <a:rPr lang="en-US" altLang="en-US" sz="1800" dirty="0">
                <a:ea typeface="ＭＳ Ｐゴシック" panose="020B0600070205080204" pitchFamily="34" charset="-128"/>
              </a:rPr>
              <a:t>Think out of the box </a:t>
            </a:r>
          </a:p>
          <a:p>
            <a:pPr marL="547688" lvl="1">
              <a:spcAft>
                <a:spcPts val="600"/>
              </a:spcAft>
              <a:buClr>
                <a:srgbClr val="953735"/>
              </a:buClr>
            </a:pPr>
            <a:r>
              <a:rPr lang="en-US" altLang="en-US" sz="1800" dirty="0">
                <a:ea typeface="ＭＳ Ｐゴシック" panose="020B0600070205080204" pitchFamily="34" charset="-128"/>
              </a:rPr>
              <a:t>Review ideas after first pass</a:t>
            </a:r>
          </a:p>
          <a:p>
            <a:pPr lvl="2">
              <a:spcAft>
                <a:spcPts val="600"/>
              </a:spcAft>
              <a:buClr>
                <a:srgbClr val="953735"/>
              </a:buClr>
              <a:buFont typeface="Wingdings" pitchFamily="2" charset="2"/>
              <a:buChar char="Ø"/>
            </a:pPr>
            <a:r>
              <a:rPr lang="en-US" altLang="en-US" sz="1600" dirty="0">
                <a:ea typeface="ＭＳ Ｐゴシック" panose="020B0600070205080204" pitchFamily="34" charset="-128"/>
              </a:rPr>
              <a:t>Reject Infeasible Ideas - “Unobtanium”</a:t>
            </a:r>
          </a:p>
          <a:p>
            <a:pPr lvl="2">
              <a:spcAft>
                <a:spcPts val="600"/>
              </a:spcAft>
              <a:buClr>
                <a:srgbClr val="953735"/>
              </a:buClr>
              <a:buFont typeface="Wingdings" pitchFamily="2" charset="2"/>
              <a:buChar char="Ø"/>
            </a:pPr>
            <a:r>
              <a:rPr lang="en-US" altLang="en-US" sz="1600" dirty="0">
                <a:ea typeface="ＭＳ Ｐゴシック" panose="020B0600070205080204" pitchFamily="34" charset="-128"/>
              </a:rPr>
              <a:t>Evaluate remaining Options</a:t>
            </a:r>
          </a:p>
          <a:p>
            <a:pPr>
              <a:spcAft>
                <a:spcPts val="600"/>
              </a:spcAft>
              <a:buClr>
                <a:srgbClr val="953735"/>
              </a:buClr>
              <a:buFont typeface="Wingdings" pitchFamily="2" charset="2"/>
              <a:buChar char="Ø"/>
            </a:pPr>
            <a:r>
              <a:rPr lang="en-US" altLang="en-US" sz="1800" dirty="0">
                <a:ea typeface="ＭＳ Ｐゴシック" panose="020B0600070205080204" pitchFamily="34" charset="-128"/>
              </a:rPr>
              <a:t>For this problem may want to separate out market /requirements brainstorming from solution brainstorming </a:t>
            </a:r>
          </a:p>
          <a:p>
            <a:pPr>
              <a:spcAft>
                <a:spcPts val="600"/>
              </a:spcAft>
              <a:buClr>
                <a:srgbClr val="953735"/>
              </a:buClr>
            </a:pPr>
            <a:endParaRPr lang="en-US" altLang="en-US" sz="1800" dirty="0">
              <a:ea typeface="ＭＳ Ｐゴシック" panose="020B0600070205080204" pitchFamily="34" charset="-128"/>
            </a:endParaRPr>
          </a:p>
          <a:p>
            <a:pPr>
              <a:spcAft>
                <a:spcPts val="600"/>
              </a:spcAft>
              <a:buClr>
                <a:srgbClr val="953735"/>
              </a:buClr>
            </a:pPr>
            <a:endParaRPr lang="en-US" altLang="en-US" sz="1800" dirty="0">
              <a:ea typeface="ＭＳ Ｐゴシック" panose="020B0600070205080204" pitchFamily="34" charset="-128"/>
            </a:endParaRPr>
          </a:p>
        </p:txBody>
      </p:sp>
    </p:spTree>
    <p:extLst>
      <p:ext uri="{BB962C8B-B14F-4D97-AF65-F5344CB8AC3E}">
        <p14:creationId xmlns:p14="http://schemas.microsoft.com/office/powerpoint/2010/main" val="3962304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46A402-9959-AA71-2501-F85CF80A9249}"/>
              </a:ext>
            </a:extLst>
          </p:cNvPr>
          <p:cNvSpPr>
            <a:spLocks noGrp="1"/>
          </p:cNvSpPr>
          <p:nvPr>
            <p:ph idx="1"/>
          </p:nvPr>
        </p:nvSpPr>
        <p:spPr/>
        <p:txBody>
          <a:bodyPr/>
          <a:lstStyle/>
          <a:p>
            <a:r>
              <a:rPr lang="en-US" dirty="0"/>
              <a:t>Transport</a:t>
            </a:r>
          </a:p>
          <a:p>
            <a:pPr lvl="1"/>
            <a:r>
              <a:rPr lang="en-US" dirty="0"/>
              <a:t>Short Range</a:t>
            </a:r>
          </a:p>
          <a:p>
            <a:pPr lvl="1"/>
            <a:r>
              <a:rPr lang="en-US" dirty="0"/>
              <a:t>Long Range</a:t>
            </a:r>
          </a:p>
          <a:p>
            <a:pPr lvl="1"/>
            <a:r>
              <a:rPr lang="en-US" dirty="0"/>
              <a:t>Remote</a:t>
            </a:r>
          </a:p>
          <a:p>
            <a:pPr lvl="1"/>
            <a:r>
              <a:rPr lang="en-US" dirty="0"/>
              <a:t>Water</a:t>
            </a:r>
          </a:p>
          <a:p>
            <a:r>
              <a:rPr lang="en-US" dirty="0"/>
              <a:t>Exploration</a:t>
            </a:r>
          </a:p>
          <a:p>
            <a:r>
              <a:rPr lang="en-US" dirty="0"/>
              <a:t>Photography</a:t>
            </a:r>
          </a:p>
          <a:p>
            <a:r>
              <a:rPr lang="en-US" dirty="0"/>
              <a:t>Sightseeing</a:t>
            </a:r>
          </a:p>
          <a:p>
            <a:r>
              <a:rPr lang="en-US" dirty="0"/>
              <a:t>Training</a:t>
            </a:r>
          </a:p>
          <a:p>
            <a:r>
              <a:rPr lang="en-US" dirty="0"/>
              <a:t>Inspection and Monitoring</a:t>
            </a:r>
          </a:p>
          <a:p>
            <a:r>
              <a:rPr lang="en-US" dirty="0"/>
              <a:t>Extreme Experiences</a:t>
            </a:r>
          </a:p>
          <a:p>
            <a:r>
              <a:rPr lang="en-US" dirty="0"/>
              <a:t>Exclusivity</a:t>
            </a:r>
          </a:p>
          <a:p>
            <a:r>
              <a:rPr lang="en-US" dirty="0"/>
              <a:t>…</a:t>
            </a:r>
          </a:p>
          <a:p>
            <a:endParaRPr lang="en-US" dirty="0"/>
          </a:p>
        </p:txBody>
      </p:sp>
      <p:sp>
        <p:nvSpPr>
          <p:cNvPr id="3" name="Slide Number Placeholder 2">
            <a:extLst>
              <a:ext uri="{FF2B5EF4-FFF2-40B4-BE49-F238E27FC236}">
                <a16:creationId xmlns:a16="http://schemas.microsoft.com/office/drawing/2014/main" id="{9328DF35-BFC2-7525-80F7-05C4D0336AF2}"/>
              </a:ext>
            </a:extLst>
          </p:cNvPr>
          <p:cNvSpPr>
            <a:spLocks noGrp="1"/>
          </p:cNvSpPr>
          <p:nvPr>
            <p:ph type="sldNum" sz="quarter" idx="10"/>
          </p:nvPr>
        </p:nvSpPr>
        <p:spPr/>
        <p:txBody>
          <a:bodyPr/>
          <a:lstStyle/>
          <a:p>
            <a:fld id="{0EEC4FE4-BE90-9146-9924-61DBEFE4420C}" type="slidenum">
              <a:rPr lang="en-GB" smtClean="0"/>
              <a:pPr/>
              <a:t>32</a:t>
            </a:fld>
            <a:endParaRPr lang="en-GB"/>
          </a:p>
        </p:txBody>
      </p:sp>
      <p:sp>
        <p:nvSpPr>
          <p:cNvPr id="4" name="Title 3">
            <a:extLst>
              <a:ext uri="{FF2B5EF4-FFF2-40B4-BE49-F238E27FC236}">
                <a16:creationId xmlns:a16="http://schemas.microsoft.com/office/drawing/2014/main" id="{B7760F66-0502-A4ED-FDEA-6C482C235581}"/>
              </a:ext>
            </a:extLst>
          </p:cNvPr>
          <p:cNvSpPr>
            <a:spLocks noGrp="1"/>
          </p:cNvSpPr>
          <p:nvPr>
            <p:ph type="title"/>
          </p:nvPr>
        </p:nvSpPr>
        <p:spPr/>
        <p:txBody>
          <a:bodyPr/>
          <a:lstStyle/>
          <a:p>
            <a:r>
              <a:rPr lang="en-US" dirty="0"/>
              <a:t>Missions and Markets</a:t>
            </a:r>
          </a:p>
        </p:txBody>
      </p:sp>
    </p:spTree>
    <p:extLst>
      <p:ext uri="{BB962C8B-B14F-4D97-AF65-F5344CB8AC3E}">
        <p14:creationId xmlns:p14="http://schemas.microsoft.com/office/powerpoint/2010/main" val="4212474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C1ADDA-5A9C-F3AF-29BE-DB09875BE13E}"/>
              </a:ext>
            </a:extLst>
          </p:cNvPr>
          <p:cNvSpPr>
            <a:spLocks noGrp="1"/>
          </p:cNvSpPr>
          <p:nvPr>
            <p:ph idx="1"/>
          </p:nvPr>
        </p:nvSpPr>
        <p:spPr/>
        <p:txBody>
          <a:bodyPr/>
          <a:lstStyle/>
          <a:p>
            <a:r>
              <a:rPr lang="en-US" dirty="0"/>
              <a:t>Payload</a:t>
            </a:r>
          </a:p>
          <a:p>
            <a:r>
              <a:rPr lang="en-US" dirty="0"/>
              <a:t>Range </a:t>
            </a:r>
          </a:p>
          <a:p>
            <a:r>
              <a:rPr lang="en-US" dirty="0"/>
              <a:t>Speed</a:t>
            </a:r>
          </a:p>
          <a:p>
            <a:pPr lvl="1"/>
            <a:r>
              <a:rPr lang="en-US" dirty="0"/>
              <a:t>Fast</a:t>
            </a:r>
          </a:p>
          <a:p>
            <a:pPr lvl="1"/>
            <a:r>
              <a:rPr lang="en-US" dirty="0"/>
              <a:t>Slow</a:t>
            </a:r>
          </a:p>
          <a:p>
            <a:r>
              <a:rPr lang="en-US" dirty="0"/>
              <a:t>Takeoff and Land</a:t>
            </a:r>
          </a:p>
          <a:p>
            <a:pPr lvl="1"/>
            <a:r>
              <a:rPr lang="en-US" dirty="0"/>
              <a:t>Surface</a:t>
            </a:r>
          </a:p>
          <a:p>
            <a:pPr lvl="1"/>
            <a:r>
              <a:rPr lang="en-US" dirty="0"/>
              <a:t>Distance</a:t>
            </a:r>
          </a:p>
          <a:p>
            <a:pPr lvl="1"/>
            <a:r>
              <a:rPr lang="en-US" dirty="0"/>
              <a:t>Obstacles</a:t>
            </a:r>
          </a:p>
          <a:p>
            <a:r>
              <a:rPr lang="en-US" dirty="0"/>
              <a:t>Maneuverability</a:t>
            </a:r>
          </a:p>
          <a:p>
            <a:pPr lvl="1"/>
            <a:r>
              <a:rPr lang="en-US" dirty="0"/>
              <a:t>Rates</a:t>
            </a:r>
          </a:p>
          <a:p>
            <a:pPr lvl="1"/>
            <a:r>
              <a:rPr lang="en-US" dirty="0"/>
              <a:t>G loads</a:t>
            </a:r>
          </a:p>
          <a:p>
            <a:pPr lvl="1"/>
            <a:r>
              <a:rPr lang="en-US" dirty="0"/>
              <a:t>Aerobatics</a:t>
            </a:r>
          </a:p>
          <a:p>
            <a:r>
              <a:rPr lang="en-US" dirty="0"/>
              <a:t>Training and Automation</a:t>
            </a:r>
          </a:p>
          <a:p>
            <a:endParaRPr lang="en-US" dirty="0"/>
          </a:p>
        </p:txBody>
      </p:sp>
      <p:sp>
        <p:nvSpPr>
          <p:cNvPr id="2" name="Title 1">
            <a:extLst>
              <a:ext uri="{FF2B5EF4-FFF2-40B4-BE49-F238E27FC236}">
                <a16:creationId xmlns:a16="http://schemas.microsoft.com/office/drawing/2014/main" id="{6C5E3D6D-1B1F-1CA2-F41B-65FA64263E16}"/>
              </a:ext>
            </a:extLst>
          </p:cNvPr>
          <p:cNvSpPr>
            <a:spLocks noGrp="1"/>
          </p:cNvSpPr>
          <p:nvPr>
            <p:ph type="title"/>
          </p:nvPr>
        </p:nvSpPr>
        <p:spPr/>
        <p:txBody>
          <a:bodyPr/>
          <a:lstStyle/>
          <a:p>
            <a:r>
              <a:rPr lang="en-US" dirty="0"/>
              <a:t>Performance Requirements?</a:t>
            </a:r>
          </a:p>
        </p:txBody>
      </p:sp>
    </p:spTree>
    <p:extLst>
      <p:ext uri="{BB962C8B-B14F-4D97-AF65-F5344CB8AC3E}">
        <p14:creationId xmlns:p14="http://schemas.microsoft.com/office/powerpoint/2010/main" val="1603930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AE9B61-E9D3-DE21-53F2-4B9191768DCA}"/>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7DB63510-48C7-C4EE-F138-B27F2A22BAA2}"/>
              </a:ext>
            </a:extLst>
          </p:cNvPr>
          <p:cNvSpPr>
            <a:spLocks noGrp="1"/>
          </p:cNvSpPr>
          <p:nvPr>
            <p:ph type="sldNum" sz="quarter" idx="10"/>
          </p:nvPr>
        </p:nvSpPr>
        <p:spPr/>
        <p:txBody>
          <a:bodyPr/>
          <a:lstStyle/>
          <a:p>
            <a:fld id="{0EEC4FE4-BE90-9146-9924-61DBEFE4420C}" type="slidenum">
              <a:rPr lang="en-GB" smtClean="0"/>
              <a:pPr/>
              <a:t>34</a:t>
            </a:fld>
            <a:endParaRPr lang="en-GB"/>
          </a:p>
        </p:txBody>
      </p:sp>
      <p:sp>
        <p:nvSpPr>
          <p:cNvPr id="4" name="Title 3">
            <a:extLst>
              <a:ext uri="{FF2B5EF4-FFF2-40B4-BE49-F238E27FC236}">
                <a16:creationId xmlns:a16="http://schemas.microsoft.com/office/drawing/2014/main" id="{FD29CF4C-901C-DDD8-C69E-6E9705CA7AF8}"/>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908572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normAutofit fontScale="90000"/>
          </a:bodyPr>
          <a:lstStyle/>
          <a:p>
            <a:r>
              <a:rPr lang="en-US" altLang="en-US" sz="3200" dirty="0">
                <a:ea typeface="ＭＳ Ｐゴシック" charset="-128"/>
              </a:rPr>
              <a:t>Systems Engineering “V” Process</a:t>
            </a:r>
            <a:br>
              <a:rPr lang="en-US" altLang="en-US" sz="3200" dirty="0">
                <a:ea typeface="ＭＳ Ｐゴシック" charset="-128"/>
              </a:rPr>
            </a:br>
            <a:r>
              <a:rPr lang="en-US" altLang="en-US" sz="2700" dirty="0">
                <a:solidFill>
                  <a:srgbClr val="FF0000"/>
                </a:solidFill>
                <a:ea typeface="ＭＳ Ｐゴシック" charset="-128"/>
              </a:rPr>
              <a:t>Will Experience in This Project</a:t>
            </a:r>
            <a:endParaRPr lang="en-US" altLang="en-US" sz="3200" dirty="0">
              <a:solidFill>
                <a:srgbClr val="FF0000"/>
              </a:solidFill>
              <a:ea typeface="ＭＳ Ｐゴシック" charset="-128"/>
            </a:endParaRPr>
          </a:p>
        </p:txBody>
      </p:sp>
      <p:sp>
        <p:nvSpPr>
          <p:cNvPr id="31746" name="Content Placeholder 2"/>
          <p:cNvSpPr>
            <a:spLocks noGrp="1"/>
          </p:cNvSpPr>
          <p:nvPr>
            <p:ph idx="1"/>
          </p:nvPr>
        </p:nvSpPr>
        <p:spPr/>
        <p:txBody>
          <a:bodyPr/>
          <a:lstStyle/>
          <a:p>
            <a:endParaRPr lang="en-US" altLang="en-US">
              <a:ea typeface="ＭＳ Ｐゴシック" charset="-128"/>
            </a:endParaRPr>
          </a:p>
        </p:txBody>
      </p:sp>
      <p:pic>
        <p:nvPicPr>
          <p:cNvPr id="31747" name="Picture 3" descr="V Diagram"/>
          <p:cNvPicPr>
            <a:picLocks noChangeAspect="1" noChangeArrowheads="1"/>
          </p:cNvPicPr>
          <p:nvPr/>
        </p:nvPicPr>
        <p:blipFill>
          <a:blip r:embed="rId2">
            <a:extLst>
              <a:ext uri="{28A0092B-C50C-407E-A947-70E740481C1C}">
                <a14:useLocalDpi xmlns:a14="http://schemas.microsoft.com/office/drawing/2010/main" val="0"/>
              </a:ext>
            </a:extLst>
          </a:blip>
          <a:srcRect l="6630" t="5830" r="6897"/>
          <a:stretch>
            <a:fillRect/>
          </a:stretch>
        </p:blipFill>
        <p:spPr bwMode="auto">
          <a:xfrm>
            <a:off x="2895600" y="1600202"/>
            <a:ext cx="6172200" cy="5033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10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AB60D3D7-58D4-A425-46F3-552605DB6666}"/>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pic>
        <p:nvPicPr>
          <p:cNvPr id="43010" name="Picture 3">
            <a:extLst>
              <a:ext uri="{FF2B5EF4-FFF2-40B4-BE49-F238E27FC236}">
                <a16:creationId xmlns:a16="http://schemas.microsoft.com/office/drawing/2014/main" id="{15617744-B649-4962-C57B-2E419019D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31300" cy="681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43011" name="Text Box 4">
            <a:extLst>
              <a:ext uri="{FF2B5EF4-FFF2-40B4-BE49-F238E27FC236}">
                <a16:creationId xmlns:a16="http://schemas.microsoft.com/office/drawing/2014/main" id="{D04FDB4B-DFB0-67F5-6018-8C2F3C1E3E75}"/>
              </a:ext>
            </a:extLst>
          </p:cNvPr>
          <p:cNvSpPr txBox="1">
            <a:spLocks noChangeArrowheads="1"/>
          </p:cNvSpPr>
          <p:nvPr/>
        </p:nvSpPr>
        <p:spPr bwMode="auto">
          <a:xfrm>
            <a:off x="6845300" y="0"/>
            <a:ext cx="4813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b="1">
                <a:solidFill>
                  <a:schemeClr val="tx1"/>
                </a:solidFill>
                <a:latin typeface="Helvetica" pitchFamily="2" charset="0"/>
                <a:ea typeface="ＭＳ Ｐゴシック" panose="020B0600070205080204" pitchFamily="34" charset="-128"/>
              </a:defRPr>
            </a:lvl1pPr>
            <a:lvl2pPr marL="742950" indent="-285750">
              <a:defRPr sz="2400" b="1">
                <a:solidFill>
                  <a:schemeClr val="tx1"/>
                </a:solidFill>
                <a:latin typeface="Helvetica" pitchFamily="2" charset="0"/>
                <a:ea typeface="ＭＳ Ｐゴシック" panose="020B0600070205080204" pitchFamily="34" charset="-128"/>
              </a:defRPr>
            </a:lvl2pPr>
            <a:lvl3pPr marL="1143000" indent="-228600">
              <a:defRPr sz="2400" b="1">
                <a:solidFill>
                  <a:schemeClr val="tx1"/>
                </a:solidFill>
                <a:latin typeface="Helvetica" pitchFamily="2" charset="0"/>
                <a:ea typeface="ＭＳ Ｐゴシック" panose="020B0600070205080204" pitchFamily="34" charset="-128"/>
              </a:defRPr>
            </a:lvl3pPr>
            <a:lvl4pPr marL="1600200" indent="-228600">
              <a:defRPr sz="2400" b="1">
                <a:solidFill>
                  <a:schemeClr val="tx1"/>
                </a:solidFill>
                <a:latin typeface="Helvetica" pitchFamily="2" charset="0"/>
                <a:ea typeface="ＭＳ Ｐゴシック" panose="020B0600070205080204" pitchFamily="34" charset="-128"/>
              </a:defRPr>
            </a:lvl4pPr>
            <a:lvl5pPr marL="2057400" indent="-228600">
              <a:defRPr sz="2400" b="1">
                <a:solidFill>
                  <a:schemeClr val="tx1"/>
                </a:solidFill>
                <a:latin typeface="Helvetica" pitchFamily="2" charset="0"/>
                <a:ea typeface="ＭＳ Ｐゴシック" panose="020B0600070205080204" pitchFamily="34" charset="-128"/>
              </a:defRPr>
            </a:lvl5pPr>
            <a:lvl6pPr marL="2514600" indent="-228600" algn="ctr" eaLnBrk="0" fontAlgn="base" hangingPunct="0">
              <a:spcBef>
                <a:spcPct val="0"/>
              </a:spcBef>
              <a:spcAft>
                <a:spcPct val="0"/>
              </a:spcAft>
              <a:defRPr sz="2400" b="1">
                <a:solidFill>
                  <a:schemeClr val="tx1"/>
                </a:solidFill>
                <a:latin typeface="Helvetica" pitchFamily="2" charset="0"/>
                <a:ea typeface="ＭＳ Ｐゴシック" panose="020B0600070205080204" pitchFamily="34" charset="-128"/>
              </a:defRPr>
            </a:lvl6pPr>
            <a:lvl7pPr marL="2971800" indent="-228600" algn="ctr" eaLnBrk="0" fontAlgn="base" hangingPunct="0">
              <a:spcBef>
                <a:spcPct val="0"/>
              </a:spcBef>
              <a:spcAft>
                <a:spcPct val="0"/>
              </a:spcAft>
              <a:defRPr sz="2400" b="1">
                <a:solidFill>
                  <a:schemeClr val="tx1"/>
                </a:solidFill>
                <a:latin typeface="Helvetica" pitchFamily="2" charset="0"/>
                <a:ea typeface="ＭＳ Ｐゴシック" panose="020B0600070205080204" pitchFamily="34" charset="-128"/>
              </a:defRPr>
            </a:lvl7pPr>
            <a:lvl8pPr marL="3429000" indent="-228600" algn="ctr" eaLnBrk="0" fontAlgn="base" hangingPunct="0">
              <a:spcBef>
                <a:spcPct val="0"/>
              </a:spcBef>
              <a:spcAft>
                <a:spcPct val="0"/>
              </a:spcAft>
              <a:defRPr sz="2400" b="1">
                <a:solidFill>
                  <a:schemeClr val="tx1"/>
                </a:solidFill>
                <a:latin typeface="Helvetica" pitchFamily="2" charset="0"/>
                <a:ea typeface="ＭＳ Ｐゴシック" panose="020B0600070205080204" pitchFamily="34" charset="-128"/>
              </a:defRPr>
            </a:lvl8pPr>
            <a:lvl9pPr marL="3886200" indent="-228600" algn="ctr" eaLnBrk="0" fontAlgn="base" hangingPunct="0">
              <a:spcBef>
                <a:spcPct val="0"/>
              </a:spcBef>
              <a:spcAft>
                <a:spcPct val="0"/>
              </a:spcAft>
              <a:defRPr sz="2400" b="1">
                <a:solidFill>
                  <a:schemeClr val="tx1"/>
                </a:solidFill>
                <a:latin typeface="Helvetica" pitchFamily="2" charset="0"/>
                <a:ea typeface="ＭＳ Ｐゴシック" panose="020B0600070205080204" pitchFamily="34" charset="-128"/>
              </a:defRPr>
            </a:lvl9pPr>
          </a:lstStyle>
          <a:p>
            <a:r>
              <a:rPr lang="en-US" altLang="en-US" sz="1400" i="1">
                <a:solidFill>
                  <a:srgbClr val="FF0000"/>
                </a:solidFill>
                <a:latin typeface="Arial" panose="020B0604020202020204" pitchFamily="34" charset="0"/>
              </a:rPr>
              <a:t>Source: JP Clarke, 16.886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4587877" y="-38100"/>
            <a:ext cx="5024438" cy="952500"/>
          </a:xfrm>
        </p:spPr>
        <p:txBody>
          <a:bodyPr>
            <a:normAutofit/>
          </a:bodyPr>
          <a:lstStyle/>
          <a:p>
            <a:pPr eaLnBrk="1" hangingPunct="1"/>
            <a:r>
              <a:rPr lang="en-US" altLang="en-US" sz="2400" dirty="0">
                <a:ea typeface="ＭＳ Ｐゴシック" charset="-128"/>
              </a:rPr>
              <a:t>Cost of System Change</a:t>
            </a:r>
          </a:p>
        </p:txBody>
      </p:sp>
      <p:graphicFrame>
        <p:nvGraphicFramePr>
          <p:cNvPr id="32770" name="Object 2"/>
          <p:cNvGraphicFramePr>
            <a:graphicFrameLocks noChangeAspect="1"/>
          </p:cNvGraphicFramePr>
          <p:nvPr/>
        </p:nvGraphicFramePr>
        <p:xfrm>
          <a:off x="2362200" y="1535113"/>
          <a:ext cx="7467600" cy="5010150"/>
        </p:xfrm>
        <a:graphic>
          <a:graphicData uri="http://schemas.openxmlformats.org/presentationml/2006/ole">
            <mc:AlternateContent xmlns:mc="http://schemas.openxmlformats.org/markup-compatibility/2006">
              <mc:Choice xmlns:v="urn:schemas-microsoft-com:vml" Requires="v">
                <p:oleObj name="Picture" r:id="rId3" imgW="3124200" imgH="2095500" progId="Word.Picture.8">
                  <p:embed/>
                </p:oleObj>
              </mc:Choice>
              <mc:Fallback>
                <p:oleObj name="Picture" r:id="rId3" imgW="3124200" imgH="2095500" progId="Word.Picture.8">
                  <p:embed/>
                  <p:pic>
                    <p:nvPicPr>
                      <p:cNvPr id="327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535113"/>
                        <a:ext cx="7467600" cy="501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32771" name="Text Box 45"/>
          <p:cNvSpPr txBox="1">
            <a:spLocks noChangeArrowheads="1"/>
          </p:cNvSpPr>
          <p:nvPr/>
        </p:nvSpPr>
        <p:spPr bwMode="auto">
          <a:xfrm>
            <a:off x="6934200" y="3733803"/>
            <a:ext cx="281940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lgn="ctr">
              <a:spcAft>
                <a:spcPct val="0"/>
              </a:spcAft>
              <a:buClrTx/>
              <a:buSzTx/>
              <a:buFontTx/>
              <a:buNone/>
            </a:pPr>
            <a:r>
              <a:rPr lang="en-US" altLang="en-US" sz="1400"/>
              <a:t>Source: Fabrycky &amp; Blanchard</a:t>
            </a:r>
            <a:endParaRPr lang="en-US" altLang="en-US"/>
          </a:p>
        </p:txBody>
      </p:sp>
      <p:sp>
        <p:nvSpPr>
          <p:cNvPr id="32772" name="Text Box 46"/>
          <p:cNvSpPr txBox="1">
            <a:spLocks noChangeArrowheads="1"/>
          </p:cNvSpPr>
          <p:nvPr/>
        </p:nvSpPr>
        <p:spPr bwMode="auto">
          <a:xfrm>
            <a:off x="5410200" y="6553205"/>
            <a:ext cx="28194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50000"/>
              </a:spcBef>
              <a:spcAft>
                <a:spcPct val="25000"/>
              </a:spcAft>
              <a:buClr>
                <a:schemeClr val="tx1"/>
              </a:buClr>
              <a:buSzPct val="100000"/>
              <a:buFont typeface="Wingdings" charset="2"/>
              <a:buChar char=""/>
              <a:defRPr sz="2400" b="1">
                <a:solidFill>
                  <a:schemeClr val="tx1"/>
                </a:solidFill>
                <a:latin typeface="Helvetica" charset="0"/>
                <a:ea typeface="ＭＳ Ｐゴシック" charset="-128"/>
              </a:defRPr>
            </a:lvl1pPr>
            <a:lvl2pPr marL="742950" indent="-285750">
              <a:buClr>
                <a:schemeClr val="folHlink"/>
              </a:buClr>
              <a:buFont typeface="Wingdings" charset="2"/>
              <a:buChar char="§"/>
              <a:defRPr sz="2000">
                <a:solidFill>
                  <a:schemeClr val="tx1"/>
                </a:solidFill>
                <a:latin typeface="Helvetica" charset="0"/>
                <a:ea typeface="ＭＳ Ｐゴシック" charset="-128"/>
              </a:defRPr>
            </a:lvl2pPr>
            <a:lvl3pPr marL="1143000" indent="-228600">
              <a:buClr>
                <a:schemeClr val="folHlink"/>
              </a:buClr>
              <a:buFont typeface="Wingdings" charset="2"/>
              <a:buChar char="§"/>
              <a:defRPr>
                <a:solidFill>
                  <a:schemeClr val="tx1"/>
                </a:solidFill>
                <a:latin typeface="Helvetica" charset="0"/>
                <a:ea typeface="ＭＳ Ｐゴシック" charset="-128"/>
              </a:defRPr>
            </a:lvl3pPr>
            <a:lvl4pPr marL="1600200" indent="-228600">
              <a:buClr>
                <a:schemeClr val="folHlink"/>
              </a:buClr>
              <a:buFont typeface="Wingdings" charset="2"/>
              <a:buChar char="§"/>
              <a:defRPr sz="2400">
                <a:solidFill>
                  <a:schemeClr val="tx1"/>
                </a:solidFill>
                <a:latin typeface="Helvetica" charset="0"/>
                <a:ea typeface="ＭＳ Ｐゴシック" charset="-128"/>
              </a:defRPr>
            </a:lvl4pPr>
            <a:lvl5pPr marL="2057400" indent="-228600">
              <a:buClr>
                <a:schemeClr val="folHlink"/>
              </a:buClr>
              <a:buFont typeface="Wingdings" charset="2"/>
              <a:buChar char="§"/>
              <a:defRPr sz="2400">
                <a:solidFill>
                  <a:schemeClr val="tx1"/>
                </a:solidFill>
                <a:latin typeface="Helvetica" charset="0"/>
                <a:ea typeface="ＭＳ Ｐゴシック" charset="-128"/>
              </a:defRPr>
            </a:lvl5pPr>
            <a:lvl6pPr marL="25146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6pPr>
            <a:lvl7pPr marL="29718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7pPr>
            <a:lvl8pPr marL="34290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8pPr>
            <a:lvl9pPr marL="3886200" indent="-228600" eaLnBrk="0" fontAlgn="base" hangingPunct="0">
              <a:spcBef>
                <a:spcPct val="0"/>
              </a:spcBef>
              <a:spcAft>
                <a:spcPct val="0"/>
              </a:spcAft>
              <a:buClr>
                <a:schemeClr val="folHlink"/>
              </a:buClr>
              <a:buFont typeface="Wingdings" charset="2"/>
              <a:buChar char="§"/>
              <a:defRPr sz="2400">
                <a:solidFill>
                  <a:schemeClr val="tx1"/>
                </a:solidFill>
                <a:latin typeface="Helvetica" charset="0"/>
                <a:ea typeface="ＭＳ Ｐゴシック" charset="-128"/>
              </a:defRPr>
            </a:lvl9pPr>
          </a:lstStyle>
          <a:p>
            <a:pPr algn="ctr">
              <a:spcAft>
                <a:spcPct val="0"/>
              </a:spcAft>
              <a:buClrTx/>
              <a:buSzTx/>
              <a:buFontTx/>
              <a:buNone/>
            </a:pPr>
            <a:r>
              <a:rPr lang="en-US" altLang="en-US" sz="1000"/>
              <a:t>Source: Al Haggerty</a:t>
            </a:r>
            <a:endParaRPr lang="en-US" altLang="en-US">
              <a:latin typeface="Times" charset="0"/>
            </a:endParaRPr>
          </a:p>
        </p:txBody>
      </p:sp>
    </p:spTree>
    <p:extLst>
      <p:ext uri="{BB962C8B-B14F-4D97-AF65-F5344CB8AC3E}">
        <p14:creationId xmlns:p14="http://schemas.microsoft.com/office/powerpoint/2010/main" val="3844548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16EFEF-3047-5E46-18B8-2DA12479D8D8}"/>
              </a:ext>
            </a:extLst>
          </p:cNvPr>
          <p:cNvSpPr>
            <a:spLocks noGrp="1"/>
          </p:cNvSpPr>
          <p:nvPr>
            <p:ph idx="1"/>
          </p:nvPr>
        </p:nvSpPr>
        <p:spPr/>
        <p:txBody>
          <a:bodyPr/>
          <a:lstStyle/>
          <a:p>
            <a:r>
              <a:rPr lang="en-US" b="1" dirty="0"/>
              <a:t>(b)</a:t>
            </a:r>
            <a:r>
              <a:rPr lang="en-US" dirty="0"/>
              <a:t> For special classes of </a:t>
            </a:r>
            <a:r>
              <a:rPr lang="en-US" dirty="0">
                <a:hlinkClick r:id="rId2"/>
              </a:rPr>
              <a:t>aircraft</a:t>
            </a:r>
            <a:r>
              <a:rPr lang="en-US" dirty="0"/>
              <a:t>, including the engines and </a:t>
            </a:r>
            <a:r>
              <a:rPr lang="en-US" dirty="0">
                <a:hlinkClick r:id="rId3"/>
              </a:rPr>
              <a:t>propellers</a:t>
            </a:r>
            <a:r>
              <a:rPr lang="en-US" dirty="0"/>
              <a:t> installed thereon (e.g., gliders, airships, and other nonconventional aircraft), for which airworthiness standards have not been issued under this subchapter, the applicable requirements will be the portions of those other airworthiness requirements contained in Parts 23, 25, 27, 29, 31, 33, and 35 found by the </a:t>
            </a:r>
            <a:r>
              <a:rPr lang="en-US" dirty="0">
                <a:hlinkClick r:id="rId4"/>
              </a:rPr>
              <a:t>FAA</a:t>
            </a:r>
            <a:r>
              <a:rPr lang="en-US" dirty="0"/>
              <a:t> to be appropriate for the </a:t>
            </a:r>
            <a:r>
              <a:rPr lang="en-US" dirty="0">
                <a:hlinkClick r:id="rId2"/>
              </a:rPr>
              <a:t>aircraft</a:t>
            </a:r>
            <a:r>
              <a:rPr lang="en-US" dirty="0"/>
              <a:t> and applicable to a specific type design, or such airworthiness criteria as the </a:t>
            </a:r>
            <a:r>
              <a:rPr lang="en-US" dirty="0">
                <a:hlinkClick r:id="rId4"/>
              </a:rPr>
              <a:t>FAA</a:t>
            </a:r>
            <a:r>
              <a:rPr lang="en-US" dirty="0"/>
              <a:t> may find provide an equivalent level of safety to those parts.</a:t>
            </a:r>
          </a:p>
        </p:txBody>
      </p:sp>
      <p:sp>
        <p:nvSpPr>
          <p:cNvPr id="3" name="Title 2">
            <a:extLst>
              <a:ext uri="{FF2B5EF4-FFF2-40B4-BE49-F238E27FC236}">
                <a16:creationId xmlns:a16="http://schemas.microsoft.com/office/drawing/2014/main" id="{6064C45E-0C60-1CFB-C89F-27C337625231}"/>
              </a:ext>
            </a:extLst>
          </p:cNvPr>
          <p:cNvSpPr>
            <a:spLocks noGrp="1"/>
          </p:cNvSpPr>
          <p:nvPr>
            <p:ph type="title"/>
          </p:nvPr>
        </p:nvSpPr>
        <p:spPr/>
        <p:txBody>
          <a:bodyPr>
            <a:normAutofit/>
          </a:bodyPr>
          <a:lstStyle/>
          <a:p>
            <a:r>
              <a:rPr lang="en-US" dirty="0"/>
              <a:t>14 CFR 21.17(b) “Special Class”</a:t>
            </a:r>
          </a:p>
        </p:txBody>
      </p:sp>
    </p:spTree>
    <p:extLst>
      <p:ext uri="{BB962C8B-B14F-4D97-AF65-F5344CB8AC3E}">
        <p14:creationId xmlns:p14="http://schemas.microsoft.com/office/powerpoint/2010/main" val="1082153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645174-183E-73DE-B534-7214D8FCB654}"/>
              </a:ext>
            </a:extLst>
          </p:cNvPr>
          <p:cNvSpPr>
            <a:spLocks noGrp="1"/>
          </p:cNvSpPr>
          <p:nvPr>
            <p:ph idx="1"/>
          </p:nvPr>
        </p:nvSpPr>
        <p:spPr>
          <a:xfrm>
            <a:off x="235186" y="967015"/>
            <a:ext cx="11721629" cy="5337044"/>
          </a:xfrm>
        </p:spPr>
        <p:txBody>
          <a:bodyPr>
            <a:noAutofit/>
          </a:bodyPr>
          <a:lstStyle/>
          <a:p>
            <a:r>
              <a:rPr lang="en-US" sz="1200" b="1" dirty="0"/>
              <a:t>103.1 Applicability</a:t>
            </a:r>
          </a:p>
          <a:p>
            <a:r>
              <a:rPr lang="en-US" sz="1200" dirty="0"/>
              <a:t>This part prescribes rules governing the operation of ultralight vehicles in the United States. For the purposes of this part, an ultralight vehicle is a vehicle that:</a:t>
            </a:r>
          </a:p>
          <a:p>
            <a:r>
              <a:rPr lang="en-US" sz="1200" dirty="0"/>
              <a:t>(a) Is used or intended to be used for manned operation in the air by a </a:t>
            </a:r>
            <a:r>
              <a:rPr lang="en-US" sz="1200" dirty="0">
                <a:highlight>
                  <a:srgbClr val="FFFF00"/>
                </a:highlight>
              </a:rPr>
              <a:t>single occupant</a:t>
            </a:r>
            <a:r>
              <a:rPr lang="en-US" sz="1200" dirty="0"/>
              <a:t>;</a:t>
            </a:r>
          </a:p>
          <a:p>
            <a:r>
              <a:rPr lang="en-US" sz="1200" dirty="0"/>
              <a:t>(b) Is used or intended to be used </a:t>
            </a:r>
            <a:r>
              <a:rPr lang="en-US" sz="1200" dirty="0">
                <a:highlight>
                  <a:srgbClr val="FFFF00"/>
                </a:highlight>
              </a:rPr>
              <a:t>for recreation or sport purposes </a:t>
            </a:r>
            <a:r>
              <a:rPr lang="en-US" sz="1200" dirty="0"/>
              <a:t>only;</a:t>
            </a:r>
          </a:p>
          <a:p>
            <a:r>
              <a:rPr lang="en-US" sz="1200" dirty="0"/>
              <a:t>(c) Does not have any U.S. or foreign airworthiness certificate; and</a:t>
            </a:r>
          </a:p>
          <a:p>
            <a:r>
              <a:rPr lang="en-US" sz="1200" dirty="0"/>
              <a:t>(d) If unpowered, weighs less than 155 pounds; or</a:t>
            </a:r>
          </a:p>
          <a:p>
            <a:r>
              <a:rPr lang="en-US" sz="1200" dirty="0"/>
              <a:t>(e) If powered:</a:t>
            </a:r>
          </a:p>
          <a:p>
            <a:r>
              <a:rPr lang="en-US" sz="1200" dirty="0"/>
              <a:t>(1) Weighs less than </a:t>
            </a:r>
            <a:r>
              <a:rPr lang="en-US" sz="1200" dirty="0">
                <a:highlight>
                  <a:srgbClr val="FFFF00"/>
                </a:highlight>
              </a:rPr>
              <a:t>254 pounds empty weight</a:t>
            </a:r>
            <a:r>
              <a:rPr lang="en-US" sz="1200" dirty="0"/>
              <a:t>, excluding floats and safety devices which are intended for deployment in a potentially catastrophic situation;</a:t>
            </a:r>
          </a:p>
          <a:p>
            <a:r>
              <a:rPr lang="en-US" sz="1200" dirty="0"/>
              <a:t>(2) Has a fuel capacity not exceeding 5 U.S. gallons;</a:t>
            </a:r>
          </a:p>
          <a:p>
            <a:r>
              <a:rPr lang="en-US" sz="1200" dirty="0"/>
              <a:t>(3) Is not capable of more than </a:t>
            </a:r>
            <a:r>
              <a:rPr lang="en-US" sz="1200" dirty="0">
                <a:highlight>
                  <a:srgbClr val="FFFF00"/>
                </a:highlight>
              </a:rPr>
              <a:t>55 knots calibrated airspeed at full power in level flight</a:t>
            </a:r>
            <a:r>
              <a:rPr lang="en-US" sz="1200" dirty="0"/>
              <a:t>; and</a:t>
            </a:r>
          </a:p>
          <a:p>
            <a:r>
              <a:rPr lang="en-US" sz="1200" dirty="0"/>
              <a:t>(4) Has a </a:t>
            </a:r>
            <a:r>
              <a:rPr lang="en-US" sz="1200" dirty="0">
                <a:highlight>
                  <a:srgbClr val="FFFF00"/>
                </a:highlight>
              </a:rPr>
              <a:t>power-off stall speed which does not exceed 24 knots calibrated airspeed</a:t>
            </a:r>
            <a:r>
              <a:rPr lang="en-US" sz="1200" dirty="0"/>
              <a:t>.</a:t>
            </a:r>
          </a:p>
          <a:p>
            <a:endParaRPr lang="en-US" sz="1200" b="1" dirty="0"/>
          </a:p>
          <a:p>
            <a:r>
              <a:rPr lang="en-US" sz="1200" b="1" dirty="0"/>
              <a:t>103.7 Certification and registration.</a:t>
            </a:r>
          </a:p>
          <a:p>
            <a:r>
              <a:rPr lang="en-US" sz="1200" dirty="0"/>
              <a:t>(a) Notwithstanding any other section pertaining to certification of aircraft or their parts or equipment, ultralight vehicles and their component parts and equipment are </a:t>
            </a:r>
            <a:r>
              <a:rPr lang="en-US" sz="1200" dirty="0">
                <a:highlight>
                  <a:srgbClr val="FFFF00"/>
                </a:highlight>
              </a:rPr>
              <a:t>not required to meet the airworthiness certification standards </a:t>
            </a:r>
            <a:r>
              <a:rPr lang="en-US" sz="1200" dirty="0"/>
              <a:t>specified for aircraft or to have certificates of airworthiness.</a:t>
            </a:r>
          </a:p>
          <a:p>
            <a:r>
              <a:rPr lang="en-US" sz="1200" dirty="0"/>
              <a:t>(b) Notwithstanding any other section pertaining to airman certification, operators of ultralight vehicles are not required to meet any aeronautical knowledge, age, or experience requirements to operate those vehicles or to have airman or medical certificates.</a:t>
            </a:r>
          </a:p>
          <a:p>
            <a:r>
              <a:rPr lang="en-US" sz="1200" dirty="0"/>
              <a:t>(c) Notwithstanding any other section pertaining to registration and marking of aircraft, ultralight vehicles are not required to be registered or to bear markings of any type.</a:t>
            </a:r>
          </a:p>
          <a:p>
            <a:br>
              <a:rPr lang="en-US" sz="1200" dirty="0"/>
            </a:br>
            <a:endParaRPr lang="en-US" sz="1200" dirty="0"/>
          </a:p>
        </p:txBody>
      </p:sp>
      <p:sp>
        <p:nvSpPr>
          <p:cNvPr id="3" name="Title 2">
            <a:extLst>
              <a:ext uri="{FF2B5EF4-FFF2-40B4-BE49-F238E27FC236}">
                <a16:creationId xmlns:a16="http://schemas.microsoft.com/office/drawing/2014/main" id="{C3626B79-0D24-1848-C22C-438322F373FE}"/>
              </a:ext>
            </a:extLst>
          </p:cNvPr>
          <p:cNvSpPr>
            <a:spLocks noGrp="1"/>
          </p:cNvSpPr>
          <p:nvPr>
            <p:ph type="title"/>
          </p:nvPr>
        </p:nvSpPr>
        <p:spPr/>
        <p:txBody>
          <a:bodyPr/>
          <a:lstStyle/>
          <a:p>
            <a:r>
              <a:rPr lang="en-US" dirty="0"/>
              <a:t>Ultralight </a:t>
            </a:r>
          </a:p>
        </p:txBody>
      </p:sp>
    </p:spTree>
    <p:extLst>
      <p:ext uri="{BB962C8B-B14F-4D97-AF65-F5344CB8AC3E}">
        <p14:creationId xmlns:p14="http://schemas.microsoft.com/office/powerpoint/2010/main" val="3181438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1B2DB1-F88B-9AD3-1EFC-3DAEE0924010}"/>
              </a:ext>
            </a:extLst>
          </p:cNvPr>
          <p:cNvSpPr>
            <a:spLocks noGrp="1"/>
          </p:cNvSpPr>
          <p:nvPr>
            <p:ph idx="1"/>
          </p:nvPr>
        </p:nvSpPr>
        <p:spPr>
          <a:xfrm>
            <a:off x="588213" y="882872"/>
            <a:ext cx="4898187" cy="5284385"/>
          </a:xfrm>
        </p:spPr>
        <p:txBody>
          <a:bodyPr/>
          <a:lstStyle/>
          <a:p>
            <a:r>
              <a:rPr lang="en-US" dirty="0"/>
              <a:t>Electric Vehicles</a:t>
            </a:r>
          </a:p>
          <a:p>
            <a:pPr lvl="1"/>
            <a:r>
              <a:rPr lang="en-US" dirty="0"/>
              <a:t>Zero Emission</a:t>
            </a:r>
          </a:p>
          <a:p>
            <a:pPr lvl="1"/>
            <a:r>
              <a:rPr lang="en-US" dirty="0"/>
              <a:t>Distributed Electric Propulsion</a:t>
            </a:r>
          </a:p>
          <a:p>
            <a:r>
              <a:rPr lang="en-US" dirty="0"/>
              <a:t>Lightweight Powerful Control Systems</a:t>
            </a:r>
          </a:p>
          <a:p>
            <a:pPr lvl="1"/>
            <a:r>
              <a:rPr lang="en-US" dirty="0"/>
              <a:t>Lightweight sensors, processors, algorithms</a:t>
            </a:r>
          </a:p>
          <a:p>
            <a:r>
              <a:rPr lang="en-US" dirty="0"/>
              <a:t>Advanced Geometries</a:t>
            </a:r>
          </a:p>
          <a:p>
            <a:pPr lvl="1"/>
            <a:r>
              <a:rPr lang="en-US" dirty="0"/>
              <a:t>Materials and manufacturing</a:t>
            </a:r>
          </a:p>
          <a:p>
            <a:pPr lvl="2"/>
            <a:r>
              <a:rPr lang="en-US" dirty="0"/>
              <a:t>Composites</a:t>
            </a:r>
          </a:p>
          <a:p>
            <a:pPr lvl="2"/>
            <a:r>
              <a:rPr lang="en-US" dirty="0"/>
              <a:t>CNC Molds</a:t>
            </a:r>
          </a:p>
          <a:p>
            <a:pPr lvl="2"/>
            <a:r>
              <a:rPr lang="en-US" dirty="0"/>
              <a:t>3D Printing</a:t>
            </a:r>
          </a:p>
          <a:p>
            <a:r>
              <a:rPr lang="en-US" dirty="0"/>
              <a:t>Integrated Design Techniques</a:t>
            </a:r>
          </a:p>
          <a:p>
            <a:r>
              <a:rPr lang="en-US" dirty="0"/>
              <a:t>______________________</a:t>
            </a:r>
          </a:p>
        </p:txBody>
      </p:sp>
      <p:sp>
        <p:nvSpPr>
          <p:cNvPr id="4" name="Title 3">
            <a:extLst>
              <a:ext uri="{FF2B5EF4-FFF2-40B4-BE49-F238E27FC236}">
                <a16:creationId xmlns:a16="http://schemas.microsoft.com/office/drawing/2014/main" id="{4F016498-EDA9-B67B-9517-2411E121F3D6}"/>
              </a:ext>
            </a:extLst>
          </p:cNvPr>
          <p:cNvSpPr>
            <a:spLocks noGrp="1"/>
          </p:cNvSpPr>
          <p:nvPr>
            <p:ph type="title"/>
          </p:nvPr>
        </p:nvSpPr>
        <p:spPr/>
        <p:txBody>
          <a:bodyPr/>
          <a:lstStyle/>
          <a:p>
            <a:r>
              <a:rPr lang="en-US" dirty="0"/>
              <a:t>Technology Driven Opportunity Space</a:t>
            </a:r>
          </a:p>
        </p:txBody>
      </p:sp>
      <p:sp>
        <p:nvSpPr>
          <p:cNvPr id="5" name="Content Placeholder 1">
            <a:extLst>
              <a:ext uri="{FF2B5EF4-FFF2-40B4-BE49-F238E27FC236}">
                <a16:creationId xmlns:a16="http://schemas.microsoft.com/office/drawing/2014/main" id="{7ADC339A-E216-2A23-EDB1-56421D35003C}"/>
              </a:ext>
            </a:extLst>
          </p:cNvPr>
          <p:cNvSpPr txBox="1">
            <a:spLocks/>
          </p:cNvSpPr>
          <p:nvPr/>
        </p:nvSpPr>
        <p:spPr>
          <a:xfrm>
            <a:off x="6390106" y="882872"/>
            <a:ext cx="4898187" cy="5284385"/>
          </a:xfrm>
          <a:prstGeom prst="rect">
            <a:avLst/>
          </a:prstGeom>
        </p:spPr>
        <p:txBody>
          <a:bodyPr vert="horz" lIns="91440" tIns="45720" rIns="91440" bIns="45720" rtlCol="0">
            <a:normAutofit/>
          </a:bodyPr>
          <a:lstStyle>
            <a:lvl1pPr marL="171438" indent="-171438" algn="l" defTabSz="685748" rtl="0" eaLnBrk="1" latinLnBrk="0" hangingPunct="1">
              <a:lnSpc>
                <a:spcPct val="90000"/>
              </a:lnSpc>
              <a:spcBef>
                <a:spcPts val="751"/>
              </a:spcBef>
              <a:buFont typeface="Arial" panose="020B0604020202020204" pitchFamily="34" charset="0"/>
              <a:buChar char="•"/>
              <a:defRPr sz="2000" kern="1200">
                <a:solidFill>
                  <a:schemeClr val="tx1"/>
                </a:solidFill>
                <a:latin typeface="Arial" charset="0"/>
                <a:ea typeface="Arial" charset="0"/>
                <a:cs typeface="Arial" charset="0"/>
              </a:defRPr>
            </a:lvl1pPr>
            <a:lvl2pPr marL="514314" indent="-171438" algn="l" defTabSz="685748" rtl="0" eaLnBrk="1" latinLnBrk="0" hangingPunct="1">
              <a:lnSpc>
                <a:spcPct val="90000"/>
              </a:lnSpc>
              <a:spcBef>
                <a:spcPts val="375"/>
              </a:spcBef>
              <a:buFont typeface="Arial" panose="020B0604020202020204" pitchFamily="34" charset="0"/>
              <a:buChar char="•"/>
              <a:defRPr sz="2000" kern="1200">
                <a:solidFill>
                  <a:schemeClr val="tx1"/>
                </a:solidFill>
                <a:latin typeface="Arial" charset="0"/>
                <a:ea typeface="Arial" charset="0"/>
                <a:cs typeface="Arial" charset="0"/>
              </a:defRPr>
            </a:lvl2pPr>
            <a:lvl3pPr marL="857188" indent="-171438" algn="l" defTabSz="685748" rtl="0" eaLnBrk="1" latinLnBrk="0" hangingPunct="1">
              <a:lnSpc>
                <a:spcPct val="90000"/>
              </a:lnSpc>
              <a:spcBef>
                <a:spcPts val="375"/>
              </a:spcBef>
              <a:buFont typeface="Arial" panose="020B0604020202020204" pitchFamily="34" charset="0"/>
              <a:buChar char="•"/>
              <a:defRPr sz="2000" kern="1200">
                <a:solidFill>
                  <a:schemeClr val="tx1"/>
                </a:solidFill>
                <a:latin typeface="Arial" charset="0"/>
                <a:ea typeface="Arial" charset="0"/>
                <a:cs typeface="Arial" charset="0"/>
              </a:defRPr>
            </a:lvl3pPr>
            <a:lvl4pPr marL="1200061" indent="-171438" algn="l" defTabSz="685748" rtl="0" eaLnBrk="1" latinLnBrk="0" hangingPunct="1">
              <a:lnSpc>
                <a:spcPct val="90000"/>
              </a:lnSpc>
              <a:spcBef>
                <a:spcPts val="375"/>
              </a:spcBef>
              <a:buFont typeface="Arial" panose="020B0604020202020204" pitchFamily="34" charset="0"/>
              <a:buChar char="•"/>
              <a:defRPr sz="2000" kern="1200">
                <a:solidFill>
                  <a:schemeClr val="tx1"/>
                </a:solidFill>
                <a:latin typeface="Arial" charset="0"/>
                <a:ea typeface="Arial" charset="0"/>
                <a:cs typeface="Arial" charset="0"/>
              </a:defRPr>
            </a:lvl4pPr>
            <a:lvl5pPr marL="1542935" indent="-171438" algn="l" defTabSz="685748" rtl="0" eaLnBrk="1" latinLnBrk="0" hangingPunct="1">
              <a:lnSpc>
                <a:spcPct val="90000"/>
              </a:lnSpc>
              <a:spcBef>
                <a:spcPts val="375"/>
              </a:spcBef>
              <a:buFont typeface="Arial" panose="020B0604020202020204" pitchFamily="34" charset="0"/>
              <a:buChar char="•"/>
              <a:defRPr sz="2000" kern="1200">
                <a:solidFill>
                  <a:schemeClr val="tx1"/>
                </a:solidFill>
                <a:latin typeface="Arial" charset="0"/>
                <a:ea typeface="Arial" charset="0"/>
                <a:cs typeface="Arial" charset="0"/>
              </a:defRPr>
            </a:lvl5pPr>
            <a:lvl6pPr marL="1885810"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683"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558"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434"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US" dirty="0"/>
              <a:t>Unmanned Air Vehicles</a:t>
            </a:r>
          </a:p>
          <a:p>
            <a:endParaRPr lang="en-US" dirty="0"/>
          </a:p>
          <a:p>
            <a:pPr marL="0" indent="0">
              <a:buNone/>
            </a:pPr>
            <a:endParaRPr lang="en-US" dirty="0"/>
          </a:p>
          <a:p>
            <a:endParaRPr lang="en-US" dirty="0"/>
          </a:p>
          <a:p>
            <a:pPr lvl="1"/>
            <a:endParaRPr lang="en-US" dirty="0"/>
          </a:p>
          <a:p>
            <a:endParaRPr lang="en-US" dirty="0"/>
          </a:p>
        </p:txBody>
      </p:sp>
      <p:pic>
        <p:nvPicPr>
          <p:cNvPr id="9220" name="Picture 4" descr="DJI Mini 3 Pro review: The most capable lightweight drone yet | Engadget">
            <a:extLst>
              <a:ext uri="{FF2B5EF4-FFF2-40B4-BE49-F238E27FC236}">
                <a16:creationId xmlns:a16="http://schemas.microsoft.com/office/drawing/2014/main" id="{3191B300-CA14-54B5-2479-352B641E68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1900" y="2194033"/>
            <a:ext cx="3126382" cy="175818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Zipline, Medical Drone Delivery Pioneer to Headline HISA2020, a Virtual  Event by IT News Africa – sUAS News – The Business of Drones">
            <a:extLst>
              <a:ext uri="{FF2B5EF4-FFF2-40B4-BE49-F238E27FC236}">
                <a16:creationId xmlns:a16="http://schemas.microsoft.com/office/drawing/2014/main" id="{9A5BA6C1-4331-4C06-D557-86A9D31698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38" r="17825"/>
          <a:stretch/>
        </p:blipFill>
        <p:spPr bwMode="auto">
          <a:xfrm>
            <a:off x="9316769" y="2181179"/>
            <a:ext cx="2287017" cy="1771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952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788765-881E-CCCD-D024-3F5041FB90C0}"/>
              </a:ext>
            </a:extLst>
          </p:cNvPr>
          <p:cNvSpPr>
            <a:spLocks noGrp="1"/>
          </p:cNvSpPr>
          <p:nvPr>
            <p:ph idx="1"/>
          </p:nvPr>
        </p:nvSpPr>
        <p:spPr/>
        <p:txBody>
          <a:bodyPr>
            <a:normAutofit fontScale="70000" lnSpcReduction="20000"/>
          </a:bodyPr>
          <a:lstStyle/>
          <a:p>
            <a:r>
              <a:rPr lang="en-US" dirty="0"/>
              <a:t>LSA is an aircraft </a:t>
            </a:r>
            <a:r>
              <a:rPr lang="en-US" dirty="0">
                <a:highlight>
                  <a:srgbClr val="FFFF00"/>
                </a:highlight>
              </a:rPr>
              <a:t>other than a helicopter or powered-lift </a:t>
            </a:r>
            <a:r>
              <a:rPr lang="en-US" dirty="0"/>
              <a:t>that since its original certification has continued to meet the following</a:t>
            </a:r>
          </a:p>
          <a:p>
            <a:r>
              <a:rPr lang="en-US" dirty="0"/>
              <a:t>(1) A maximum takeoff weight of not more than </a:t>
            </a:r>
            <a:r>
              <a:rPr lang="en-US" dirty="0">
                <a:highlight>
                  <a:srgbClr val="FFFF00"/>
                </a:highlight>
              </a:rPr>
              <a:t>1,320 pounds </a:t>
            </a:r>
            <a:r>
              <a:rPr lang="en-US" dirty="0"/>
              <a:t>(600 kilograms) for aircraft not intended for operation on water; or </a:t>
            </a:r>
            <a:r>
              <a:rPr lang="en-US" dirty="0">
                <a:highlight>
                  <a:srgbClr val="FFFF00"/>
                </a:highlight>
              </a:rPr>
              <a:t>1,430 pounds (650 kilograms) for aircraft intended for operation on water</a:t>
            </a:r>
            <a:r>
              <a:rPr lang="en-US" dirty="0"/>
              <a:t>. </a:t>
            </a:r>
          </a:p>
          <a:p>
            <a:r>
              <a:rPr lang="en-US" dirty="0"/>
              <a:t>(2) A </a:t>
            </a:r>
            <a:r>
              <a:rPr lang="en-US" dirty="0">
                <a:highlight>
                  <a:srgbClr val="FFFF00"/>
                </a:highlight>
              </a:rPr>
              <a:t>maximum airspeed </a:t>
            </a:r>
            <a:r>
              <a:rPr lang="en-US" dirty="0"/>
              <a:t>in level flight with maximum continuous power (VH) of not more than </a:t>
            </a:r>
            <a:r>
              <a:rPr lang="en-US" dirty="0">
                <a:highlight>
                  <a:srgbClr val="FFFF00"/>
                </a:highlight>
              </a:rPr>
              <a:t>120 knots </a:t>
            </a:r>
            <a:r>
              <a:rPr lang="en-US" dirty="0"/>
              <a:t>calibrated airspeed under standard atmospheric conditions at sea level.</a:t>
            </a:r>
          </a:p>
          <a:p>
            <a:r>
              <a:rPr lang="en-US" dirty="0"/>
              <a:t>(3) A maximum never-exceed speed </a:t>
            </a:r>
            <a:r>
              <a:rPr lang="en-US" dirty="0">
                <a:highlight>
                  <a:srgbClr val="FFFF00"/>
                </a:highlight>
              </a:rPr>
              <a:t>(VNE) of not more than 120 knots </a:t>
            </a:r>
            <a:r>
              <a:rPr lang="en-US" dirty="0"/>
              <a:t>calibrated airspeed for a glider. </a:t>
            </a:r>
          </a:p>
          <a:p>
            <a:r>
              <a:rPr lang="en-US" dirty="0"/>
              <a:t>(4) A </a:t>
            </a:r>
            <a:r>
              <a:rPr lang="en-US" dirty="0">
                <a:highlight>
                  <a:srgbClr val="FFFF00"/>
                </a:highlight>
              </a:rPr>
              <a:t>maximum stalling speed </a:t>
            </a:r>
            <a:r>
              <a:rPr lang="en-US" dirty="0"/>
              <a:t>or minimum steady flight speed without the use of lift-enhancing devices (VS1) of not more than </a:t>
            </a:r>
            <a:r>
              <a:rPr lang="en-US" dirty="0">
                <a:highlight>
                  <a:srgbClr val="FFFF00"/>
                </a:highlight>
              </a:rPr>
              <a:t>45 knots </a:t>
            </a:r>
            <a:r>
              <a:rPr lang="en-US" dirty="0"/>
              <a:t>calibrated airspeed at the aircraft’s maximum certificated takeoff weight and most critical CG. </a:t>
            </a:r>
          </a:p>
          <a:p>
            <a:r>
              <a:rPr lang="en-US" dirty="0"/>
              <a:t>(5) A maximum seating capacity of no more than </a:t>
            </a:r>
            <a:r>
              <a:rPr lang="en-US" dirty="0">
                <a:highlight>
                  <a:srgbClr val="FFFF00"/>
                </a:highlight>
              </a:rPr>
              <a:t>two persons, including the </a:t>
            </a:r>
            <a:r>
              <a:rPr lang="en-US" dirty="0"/>
              <a:t>pilot. </a:t>
            </a:r>
          </a:p>
          <a:p>
            <a:r>
              <a:rPr lang="en-US" dirty="0"/>
              <a:t>(6) A </a:t>
            </a:r>
            <a:r>
              <a:rPr lang="en-US" dirty="0">
                <a:highlight>
                  <a:srgbClr val="FFFF00"/>
                </a:highlight>
              </a:rPr>
              <a:t>single, reciprocating engine</a:t>
            </a:r>
            <a:r>
              <a:rPr lang="en-US" dirty="0"/>
              <a:t>, if powered. </a:t>
            </a:r>
          </a:p>
          <a:p>
            <a:r>
              <a:rPr lang="en-US" dirty="0"/>
              <a:t>(7) A fixed or ground-adjustable propeller, if a powered aircraft other than a powered glider. 7/02/2012 8130.2G CHG 1 4-16 </a:t>
            </a:r>
          </a:p>
          <a:p>
            <a:r>
              <a:rPr lang="en-US" dirty="0"/>
              <a:t>(8) A fixed or feathering propeller system, if a powered glider. </a:t>
            </a:r>
          </a:p>
          <a:p>
            <a:r>
              <a:rPr lang="en-US" dirty="0"/>
              <a:t>(9) A fixed-pitch, semi-rigid, teetering, two-blade rotor system, if a gyroplane. </a:t>
            </a:r>
          </a:p>
          <a:p>
            <a:r>
              <a:rPr lang="en-US" dirty="0"/>
              <a:t>(10) A </a:t>
            </a:r>
            <a:r>
              <a:rPr lang="en-US" dirty="0" err="1"/>
              <a:t>nonpressurized</a:t>
            </a:r>
            <a:r>
              <a:rPr lang="en-US" dirty="0"/>
              <a:t> cabin, if equipped with a cabin. </a:t>
            </a:r>
          </a:p>
          <a:p>
            <a:r>
              <a:rPr lang="en-US" dirty="0"/>
              <a:t>(11) Fixed landing gear, except for an aircraft intended for operation on water or a glider. </a:t>
            </a:r>
          </a:p>
          <a:p>
            <a:r>
              <a:rPr lang="en-US" dirty="0"/>
              <a:t>(12) Fixed or retractable landing gear, or a hull, for an aircraft intended for operation on water. (13) Fixed or retractable landing gear for a glider. </a:t>
            </a:r>
          </a:p>
          <a:p>
            <a:endParaRPr lang="en-US" dirty="0"/>
          </a:p>
          <a:p>
            <a:r>
              <a:rPr lang="en-US" dirty="0"/>
              <a:t>Note: Although gyroplane aircraft (commonly known as gyrocopters) are identified in the LSA definition of 14 CFR § 1.1, gyroplane aircraft, even when meeting the LSA definition, may only be issued an experimental certificate for the purpose of R&amp;D, in accordance with 14 CFR § 21.191(a). Gyroplanes may be eligible in other categories and for purposes other than LSA.</a:t>
            </a:r>
          </a:p>
        </p:txBody>
      </p:sp>
      <p:sp>
        <p:nvSpPr>
          <p:cNvPr id="3" name="Title 2">
            <a:extLst>
              <a:ext uri="{FF2B5EF4-FFF2-40B4-BE49-F238E27FC236}">
                <a16:creationId xmlns:a16="http://schemas.microsoft.com/office/drawing/2014/main" id="{26CB1994-F2E1-0D1C-83D2-20D17E224B45}"/>
              </a:ext>
            </a:extLst>
          </p:cNvPr>
          <p:cNvSpPr>
            <a:spLocks noGrp="1"/>
          </p:cNvSpPr>
          <p:nvPr>
            <p:ph type="title"/>
          </p:nvPr>
        </p:nvSpPr>
        <p:spPr/>
        <p:txBody>
          <a:bodyPr/>
          <a:lstStyle/>
          <a:p>
            <a:r>
              <a:rPr lang="en-US" dirty="0"/>
              <a:t>Light Sport Aircraft</a:t>
            </a:r>
          </a:p>
        </p:txBody>
      </p:sp>
    </p:spTree>
    <p:extLst>
      <p:ext uri="{BB962C8B-B14F-4D97-AF65-F5344CB8AC3E}">
        <p14:creationId xmlns:p14="http://schemas.microsoft.com/office/powerpoint/2010/main" val="94658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1B2DB1-F88B-9AD3-1EFC-3DAEE0924010}"/>
              </a:ext>
            </a:extLst>
          </p:cNvPr>
          <p:cNvSpPr>
            <a:spLocks noGrp="1"/>
          </p:cNvSpPr>
          <p:nvPr>
            <p:ph idx="1"/>
          </p:nvPr>
        </p:nvSpPr>
        <p:spPr>
          <a:xfrm>
            <a:off x="588213" y="882872"/>
            <a:ext cx="4898187" cy="5284385"/>
          </a:xfrm>
        </p:spPr>
        <p:txBody>
          <a:bodyPr/>
          <a:lstStyle/>
          <a:p>
            <a:r>
              <a:rPr lang="en-US" dirty="0"/>
              <a:t>Electric Vehicles</a:t>
            </a:r>
          </a:p>
          <a:p>
            <a:pPr lvl="1"/>
            <a:r>
              <a:rPr lang="en-US" dirty="0"/>
              <a:t>Zero Emission</a:t>
            </a:r>
          </a:p>
          <a:p>
            <a:pPr lvl="1"/>
            <a:r>
              <a:rPr lang="en-US" dirty="0"/>
              <a:t>Distributed Electric Propulsion</a:t>
            </a:r>
          </a:p>
          <a:p>
            <a:r>
              <a:rPr lang="en-US" dirty="0"/>
              <a:t>Lightweight Powerful Control Systems</a:t>
            </a:r>
          </a:p>
          <a:p>
            <a:pPr lvl="1"/>
            <a:r>
              <a:rPr lang="en-US" dirty="0"/>
              <a:t>Lightweight sensors, processors, algorithms</a:t>
            </a:r>
          </a:p>
          <a:p>
            <a:r>
              <a:rPr lang="en-US" dirty="0"/>
              <a:t>Advanced Geometries</a:t>
            </a:r>
          </a:p>
          <a:p>
            <a:pPr lvl="1"/>
            <a:r>
              <a:rPr lang="en-US" dirty="0"/>
              <a:t>Materials and manufacturing</a:t>
            </a:r>
          </a:p>
          <a:p>
            <a:pPr lvl="2"/>
            <a:r>
              <a:rPr lang="en-US" dirty="0"/>
              <a:t>Composites</a:t>
            </a:r>
          </a:p>
          <a:p>
            <a:pPr lvl="2"/>
            <a:r>
              <a:rPr lang="en-US" dirty="0"/>
              <a:t>CNC Molds</a:t>
            </a:r>
          </a:p>
          <a:p>
            <a:pPr lvl="2"/>
            <a:r>
              <a:rPr lang="en-US" dirty="0"/>
              <a:t>3D Printing</a:t>
            </a:r>
          </a:p>
          <a:p>
            <a:r>
              <a:rPr lang="en-US" dirty="0"/>
              <a:t>Integrated Design Techniques</a:t>
            </a:r>
          </a:p>
          <a:p>
            <a:r>
              <a:rPr lang="en-US" dirty="0"/>
              <a:t>______________________</a:t>
            </a:r>
          </a:p>
        </p:txBody>
      </p:sp>
      <p:sp>
        <p:nvSpPr>
          <p:cNvPr id="3" name="Slide Number Placeholder 2">
            <a:extLst>
              <a:ext uri="{FF2B5EF4-FFF2-40B4-BE49-F238E27FC236}">
                <a16:creationId xmlns:a16="http://schemas.microsoft.com/office/drawing/2014/main" id="{50BB67CC-F6DA-E6B8-2D08-44D44DE795B9}"/>
              </a:ext>
            </a:extLst>
          </p:cNvPr>
          <p:cNvSpPr>
            <a:spLocks noGrp="1"/>
          </p:cNvSpPr>
          <p:nvPr>
            <p:ph type="sldNum" sz="quarter" idx="10"/>
          </p:nvPr>
        </p:nvSpPr>
        <p:spPr/>
        <p:txBody>
          <a:bodyPr/>
          <a:lstStyle/>
          <a:p>
            <a:fld id="{0EEC4FE4-BE90-9146-9924-61DBEFE4420C}" type="slidenum">
              <a:rPr lang="en-GB" smtClean="0"/>
              <a:pPr/>
              <a:t>5</a:t>
            </a:fld>
            <a:endParaRPr lang="en-GB"/>
          </a:p>
        </p:txBody>
      </p:sp>
      <p:sp>
        <p:nvSpPr>
          <p:cNvPr id="4" name="Title 3">
            <a:extLst>
              <a:ext uri="{FF2B5EF4-FFF2-40B4-BE49-F238E27FC236}">
                <a16:creationId xmlns:a16="http://schemas.microsoft.com/office/drawing/2014/main" id="{4F016498-EDA9-B67B-9517-2411E121F3D6}"/>
              </a:ext>
            </a:extLst>
          </p:cNvPr>
          <p:cNvSpPr>
            <a:spLocks noGrp="1"/>
          </p:cNvSpPr>
          <p:nvPr>
            <p:ph type="title"/>
          </p:nvPr>
        </p:nvSpPr>
        <p:spPr/>
        <p:txBody>
          <a:bodyPr/>
          <a:lstStyle/>
          <a:p>
            <a:r>
              <a:rPr lang="en-US" dirty="0"/>
              <a:t>Technology Driven Opportunity Space</a:t>
            </a:r>
          </a:p>
        </p:txBody>
      </p:sp>
      <p:sp>
        <p:nvSpPr>
          <p:cNvPr id="5" name="Content Placeholder 1">
            <a:extLst>
              <a:ext uri="{FF2B5EF4-FFF2-40B4-BE49-F238E27FC236}">
                <a16:creationId xmlns:a16="http://schemas.microsoft.com/office/drawing/2014/main" id="{7ADC339A-E216-2A23-EDB1-56421D35003C}"/>
              </a:ext>
            </a:extLst>
          </p:cNvPr>
          <p:cNvSpPr txBox="1">
            <a:spLocks/>
          </p:cNvSpPr>
          <p:nvPr/>
        </p:nvSpPr>
        <p:spPr>
          <a:xfrm>
            <a:off x="6390106" y="882872"/>
            <a:ext cx="4898187" cy="5284385"/>
          </a:xfrm>
          <a:prstGeom prst="rect">
            <a:avLst/>
          </a:prstGeom>
        </p:spPr>
        <p:txBody>
          <a:bodyPr vert="horz" lIns="91440" tIns="45720" rIns="91440" bIns="45720" rtlCol="0">
            <a:normAutofit/>
          </a:bodyPr>
          <a:lstStyle>
            <a:lvl1pPr marL="171438" indent="-171438" algn="l" defTabSz="685748" rtl="0" eaLnBrk="1" latinLnBrk="0" hangingPunct="1">
              <a:lnSpc>
                <a:spcPct val="90000"/>
              </a:lnSpc>
              <a:spcBef>
                <a:spcPts val="751"/>
              </a:spcBef>
              <a:buFont typeface="Arial" panose="020B0604020202020204" pitchFamily="34" charset="0"/>
              <a:buChar char="•"/>
              <a:defRPr sz="2000" kern="1200">
                <a:solidFill>
                  <a:schemeClr val="tx1"/>
                </a:solidFill>
                <a:latin typeface="Arial" charset="0"/>
                <a:ea typeface="Arial" charset="0"/>
                <a:cs typeface="Arial" charset="0"/>
              </a:defRPr>
            </a:lvl1pPr>
            <a:lvl2pPr marL="514314" indent="-171438" algn="l" defTabSz="685748" rtl="0" eaLnBrk="1" latinLnBrk="0" hangingPunct="1">
              <a:lnSpc>
                <a:spcPct val="90000"/>
              </a:lnSpc>
              <a:spcBef>
                <a:spcPts val="375"/>
              </a:spcBef>
              <a:buFont typeface="Arial" panose="020B0604020202020204" pitchFamily="34" charset="0"/>
              <a:buChar char="•"/>
              <a:defRPr sz="2000" kern="1200">
                <a:solidFill>
                  <a:schemeClr val="tx1"/>
                </a:solidFill>
                <a:latin typeface="Arial" charset="0"/>
                <a:ea typeface="Arial" charset="0"/>
                <a:cs typeface="Arial" charset="0"/>
              </a:defRPr>
            </a:lvl2pPr>
            <a:lvl3pPr marL="857188" indent="-171438" algn="l" defTabSz="685748" rtl="0" eaLnBrk="1" latinLnBrk="0" hangingPunct="1">
              <a:lnSpc>
                <a:spcPct val="90000"/>
              </a:lnSpc>
              <a:spcBef>
                <a:spcPts val="375"/>
              </a:spcBef>
              <a:buFont typeface="Arial" panose="020B0604020202020204" pitchFamily="34" charset="0"/>
              <a:buChar char="•"/>
              <a:defRPr sz="2000" kern="1200">
                <a:solidFill>
                  <a:schemeClr val="tx1"/>
                </a:solidFill>
                <a:latin typeface="Arial" charset="0"/>
                <a:ea typeface="Arial" charset="0"/>
                <a:cs typeface="Arial" charset="0"/>
              </a:defRPr>
            </a:lvl3pPr>
            <a:lvl4pPr marL="1200061" indent="-171438" algn="l" defTabSz="685748" rtl="0" eaLnBrk="1" latinLnBrk="0" hangingPunct="1">
              <a:lnSpc>
                <a:spcPct val="90000"/>
              </a:lnSpc>
              <a:spcBef>
                <a:spcPts val="375"/>
              </a:spcBef>
              <a:buFont typeface="Arial" panose="020B0604020202020204" pitchFamily="34" charset="0"/>
              <a:buChar char="•"/>
              <a:defRPr sz="2000" kern="1200">
                <a:solidFill>
                  <a:schemeClr val="tx1"/>
                </a:solidFill>
                <a:latin typeface="Arial" charset="0"/>
                <a:ea typeface="Arial" charset="0"/>
                <a:cs typeface="Arial" charset="0"/>
              </a:defRPr>
            </a:lvl4pPr>
            <a:lvl5pPr marL="1542935" indent="-171438" algn="l" defTabSz="685748" rtl="0" eaLnBrk="1" latinLnBrk="0" hangingPunct="1">
              <a:lnSpc>
                <a:spcPct val="90000"/>
              </a:lnSpc>
              <a:spcBef>
                <a:spcPts val="375"/>
              </a:spcBef>
              <a:buFont typeface="Arial" panose="020B0604020202020204" pitchFamily="34" charset="0"/>
              <a:buChar char="•"/>
              <a:defRPr sz="2000" kern="1200">
                <a:solidFill>
                  <a:schemeClr val="tx1"/>
                </a:solidFill>
                <a:latin typeface="Arial" charset="0"/>
                <a:ea typeface="Arial" charset="0"/>
                <a:cs typeface="Arial" charset="0"/>
              </a:defRPr>
            </a:lvl5pPr>
            <a:lvl6pPr marL="1885810"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683"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558"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434"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US" dirty="0"/>
              <a:t>Unmanned Air Vehicles</a:t>
            </a:r>
          </a:p>
          <a:p>
            <a:endParaRPr lang="en-US" dirty="0"/>
          </a:p>
          <a:p>
            <a:pPr marL="0" indent="0">
              <a:buNone/>
            </a:pPr>
            <a:endParaRPr lang="en-US" dirty="0"/>
          </a:p>
          <a:p>
            <a:endParaRPr lang="en-US" dirty="0"/>
          </a:p>
          <a:p>
            <a:r>
              <a:rPr lang="en-US" dirty="0"/>
              <a:t>Advanced Air Mobility</a:t>
            </a:r>
          </a:p>
          <a:p>
            <a:pPr lvl="1"/>
            <a:r>
              <a:rPr lang="en-US" dirty="0" err="1"/>
              <a:t>eVTOL</a:t>
            </a:r>
            <a:r>
              <a:rPr lang="en-US" dirty="0"/>
              <a:t>, </a:t>
            </a:r>
            <a:r>
              <a:rPr lang="en-US" dirty="0" err="1"/>
              <a:t>eSTOL</a:t>
            </a:r>
            <a:r>
              <a:rPr lang="en-US" dirty="0"/>
              <a:t>, </a:t>
            </a:r>
            <a:r>
              <a:rPr lang="en-US" dirty="0" err="1"/>
              <a:t>eCTOL</a:t>
            </a: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en-US" dirty="0"/>
          </a:p>
          <a:p>
            <a:pPr lvl="1"/>
            <a:endParaRPr lang="en-US" dirty="0"/>
          </a:p>
          <a:p>
            <a:endParaRPr lang="en-US" dirty="0"/>
          </a:p>
        </p:txBody>
      </p:sp>
      <p:pic>
        <p:nvPicPr>
          <p:cNvPr id="6" name="Picture 2" descr="SMG February &quot;AAM Reality Index Chart&quot; now released - Urban Air Mobility  News">
            <a:extLst>
              <a:ext uri="{FF2B5EF4-FFF2-40B4-BE49-F238E27FC236}">
                <a16:creationId xmlns:a16="http://schemas.microsoft.com/office/drawing/2014/main" id="{95664E0A-52F5-BFA1-CF52-DB2BEF1E9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9537" y="3304674"/>
            <a:ext cx="5908987" cy="291987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DJI Mini 3 Pro review: The most capable lightweight drone yet | Engadget">
            <a:extLst>
              <a:ext uri="{FF2B5EF4-FFF2-40B4-BE49-F238E27FC236}">
                <a16:creationId xmlns:a16="http://schemas.microsoft.com/office/drawing/2014/main" id="{3191B300-CA14-54B5-2479-352B641E6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6558" y="1353984"/>
            <a:ext cx="1662547" cy="93496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Zipline, Medical Drone Delivery Pioneer to Headline HISA2020, a Virtual  Event by IT News Africa – sUAS News – The Business of Drones">
            <a:extLst>
              <a:ext uri="{FF2B5EF4-FFF2-40B4-BE49-F238E27FC236}">
                <a16:creationId xmlns:a16="http://schemas.microsoft.com/office/drawing/2014/main" id="{9A5BA6C1-4331-4C06-D557-86A9D31698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38" r="17825"/>
          <a:stretch/>
        </p:blipFill>
        <p:spPr bwMode="auto">
          <a:xfrm>
            <a:off x="9159456" y="1370887"/>
            <a:ext cx="1163707" cy="901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036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1B2DB1-F88B-9AD3-1EFC-3DAEE0924010}"/>
              </a:ext>
            </a:extLst>
          </p:cNvPr>
          <p:cNvSpPr>
            <a:spLocks noGrp="1"/>
          </p:cNvSpPr>
          <p:nvPr>
            <p:ph idx="1"/>
          </p:nvPr>
        </p:nvSpPr>
        <p:spPr>
          <a:xfrm>
            <a:off x="588213" y="882872"/>
            <a:ext cx="4898187" cy="5284385"/>
          </a:xfrm>
        </p:spPr>
        <p:txBody>
          <a:bodyPr/>
          <a:lstStyle/>
          <a:p>
            <a:r>
              <a:rPr lang="en-US" dirty="0"/>
              <a:t>Electric Vehicles</a:t>
            </a:r>
          </a:p>
          <a:p>
            <a:pPr lvl="1"/>
            <a:r>
              <a:rPr lang="en-US" dirty="0"/>
              <a:t>Zero Emission</a:t>
            </a:r>
          </a:p>
          <a:p>
            <a:pPr lvl="1"/>
            <a:r>
              <a:rPr lang="en-US" dirty="0"/>
              <a:t>Distributed Electric Propulsion</a:t>
            </a:r>
          </a:p>
          <a:p>
            <a:r>
              <a:rPr lang="en-US" dirty="0"/>
              <a:t>Lightweight Powerful Control Systems</a:t>
            </a:r>
          </a:p>
          <a:p>
            <a:pPr lvl="1"/>
            <a:r>
              <a:rPr lang="en-US" dirty="0"/>
              <a:t>Lightweight sensors, processors, algorithms</a:t>
            </a:r>
          </a:p>
          <a:p>
            <a:r>
              <a:rPr lang="en-US" dirty="0"/>
              <a:t>Advanced Geometries</a:t>
            </a:r>
          </a:p>
          <a:p>
            <a:pPr lvl="1"/>
            <a:r>
              <a:rPr lang="en-US" dirty="0"/>
              <a:t>Materials and manufacturing</a:t>
            </a:r>
          </a:p>
          <a:p>
            <a:pPr lvl="2"/>
            <a:r>
              <a:rPr lang="en-US" dirty="0"/>
              <a:t>Composites</a:t>
            </a:r>
          </a:p>
          <a:p>
            <a:pPr lvl="2"/>
            <a:r>
              <a:rPr lang="en-US" dirty="0"/>
              <a:t>CNC Molds</a:t>
            </a:r>
          </a:p>
          <a:p>
            <a:pPr lvl="2"/>
            <a:r>
              <a:rPr lang="en-US" dirty="0"/>
              <a:t>3D Printing</a:t>
            </a:r>
          </a:p>
          <a:p>
            <a:r>
              <a:rPr lang="en-US" dirty="0"/>
              <a:t>Integrated Design Techniques</a:t>
            </a:r>
          </a:p>
          <a:p>
            <a:r>
              <a:rPr lang="en-US" dirty="0"/>
              <a:t>______________________</a:t>
            </a:r>
          </a:p>
        </p:txBody>
      </p:sp>
      <p:sp>
        <p:nvSpPr>
          <p:cNvPr id="3" name="Slide Number Placeholder 2">
            <a:extLst>
              <a:ext uri="{FF2B5EF4-FFF2-40B4-BE49-F238E27FC236}">
                <a16:creationId xmlns:a16="http://schemas.microsoft.com/office/drawing/2014/main" id="{50BB67CC-F6DA-E6B8-2D08-44D44DE795B9}"/>
              </a:ext>
            </a:extLst>
          </p:cNvPr>
          <p:cNvSpPr>
            <a:spLocks noGrp="1"/>
          </p:cNvSpPr>
          <p:nvPr>
            <p:ph type="sldNum" sz="quarter" idx="10"/>
          </p:nvPr>
        </p:nvSpPr>
        <p:spPr/>
        <p:txBody>
          <a:bodyPr/>
          <a:lstStyle/>
          <a:p>
            <a:fld id="{0EEC4FE4-BE90-9146-9924-61DBEFE4420C}" type="slidenum">
              <a:rPr lang="en-GB" smtClean="0"/>
              <a:pPr/>
              <a:t>6</a:t>
            </a:fld>
            <a:endParaRPr lang="en-GB"/>
          </a:p>
        </p:txBody>
      </p:sp>
      <p:sp>
        <p:nvSpPr>
          <p:cNvPr id="4" name="Title 3">
            <a:extLst>
              <a:ext uri="{FF2B5EF4-FFF2-40B4-BE49-F238E27FC236}">
                <a16:creationId xmlns:a16="http://schemas.microsoft.com/office/drawing/2014/main" id="{4F016498-EDA9-B67B-9517-2411E121F3D6}"/>
              </a:ext>
            </a:extLst>
          </p:cNvPr>
          <p:cNvSpPr>
            <a:spLocks noGrp="1"/>
          </p:cNvSpPr>
          <p:nvPr>
            <p:ph type="title"/>
          </p:nvPr>
        </p:nvSpPr>
        <p:spPr/>
        <p:txBody>
          <a:bodyPr/>
          <a:lstStyle/>
          <a:p>
            <a:r>
              <a:rPr lang="en-US" dirty="0"/>
              <a:t>Technology Driven Opportunity Space</a:t>
            </a:r>
          </a:p>
        </p:txBody>
      </p:sp>
      <p:sp>
        <p:nvSpPr>
          <p:cNvPr id="5" name="Content Placeholder 1">
            <a:extLst>
              <a:ext uri="{FF2B5EF4-FFF2-40B4-BE49-F238E27FC236}">
                <a16:creationId xmlns:a16="http://schemas.microsoft.com/office/drawing/2014/main" id="{7ADC339A-E216-2A23-EDB1-56421D35003C}"/>
              </a:ext>
            </a:extLst>
          </p:cNvPr>
          <p:cNvSpPr txBox="1">
            <a:spLocks/>
          </p:cNvSpPr>
          <p:nvPr/>
        </p:nvSpPr>
        <p:spPr>
          <a:xfrm>
            <a:off x="6390106" y="882872"/>
            <a:ext cx="4898187" cy="5284385"/>
          </a:xfrm>
          <a:prstGeom prst="rect">
            <a:avLst/>
          </a:prstGeom>
        </p:spPr>
        <p:txBody>
          <a:bodyPr vert="horz" lIns="91440" tIns="45720" rIns="91440" bIns="45720" rtlCol="0">
            <a:normAutofit/>
          </a:bodyPr>
          <a:lstStyle>
            <a:lvl1pPr marL="171438" indent="-171438" algn="l" defTabSz="685748" rtl="0" eaLnBrk="1" latinLnBrk="0" hangingPunct="1">
              <a:lnSpc>
                <a:spcPct val="90000"/>
              </a:lnSpc>
              <a:spcBef>
                <a:spcPts val="751"/>
              </a:spcBef>
              <a:buFont typeface="Arial" panose="020B0604020202020204" pitchFamily="34" charset="0"/>
              <a:buChar char="•"/>
              <a:defRPr sz="2000" kern="1200">
                <a:solidFill>
                  <a:schemeClr val="tx1"/>
                </a:solidFill>
                <a:latin typeface="Arial" charset="0"/>
                <a:ea typeface="Arial" charset="0"/>
                <a:cs typeface="Arial" charset="0"/>
              </a:defRPr>
            </a:lvl1pPr>
            <a:lvl2pPr marL="514314" indent="-171438" algn="l" defTabSz="685748" rtl="0" eaLnBrk="1" latinLnBrk="0" hangingPunct="1">
              <a:lnSpc>
                <a:spcPct val="90000"/>
              </a:lnSpc>
              <a:spcBef>
                <a:spcPts val="375"/>
              </a:spcBef>
              <a:buFont typeface="Arial" panose="020B0604020202020204" pitchFamily="34" charset="0"/>
              <a:buChar char="•"/>
              <a:defRPr sz="2000" kern="1200">
                <a:solidFill>
                  <a:schemeClr val="tx1"/>
                </a:solidFill>
                <a:latin typeface="Arial" charset="0"/>
                <a:ea typeface="Arial" charset="0"/>
                <a:cs typeface="Arial" charset="0"/>
              </a:defRPr>
            </a:lvl2pPr>
            <a:lvl3pPr marL="857188" indent="-171438" algn="l" defTabSz="685748" rtl="0" eaLnBrk="1" latinLnBrk="0" hangingPunct="1">
              <a:lnSpc>
                <a:spcPct val="90000"/>
              </a:lnSpc>
              <a:spcBef>
                <a:spcPts val="375"/>
              </a:spcBef>
              <a:buFont typeface="Arial" panose="020B0604020202020204" pitchFamily="34" charset="0"/>
              <a:buChar char="•"/>
              <a:defRPr sz="2000" kern="1200">
                <a:solidFill>
                  <a:schemeClr val="tx1"/>
                </a:solidFill>
                <a:latin typeface="Arial" charset="0"/>
                <a:ea typeface="Arial" charset="0"/>
                <a:cs typeface="Arial" charset="0"/>
              </a:defRPr>
            </a:lvl3pPr>
            <a:lvl4pPr marL="1200061" indent="-171438" algn="l" defTabSz="685748" rtl="0" eaLnBrk="1" latinLnBrk="0" hangingPunct="1">
              <a:lnSpc>
                <a:spcPct val="90000"/>
              </a:lnSpc>
              <a:spcBef>
                <a:spcPts val="375"/>
              </a:spcBef>
              <a:buFont typeface="Arial" panose="020B0604020202020204" pitchFamily="34" charset="0"/>
              <a:buChar char="•"/>
              <a:defRPr sz="2000" kern="1200">
                <a:solidFill>
                  <a:schemeClr val="tx1"/>
                </a:solidFill>
                <a:latin typeface="Arial" charset="0"/>
                <a:ea typeface="Arial" charset="0"/>
                <a:cs typeface="Arial" charset="0"/>
              </a:defRPr>
            </a:lvl4pPr>
            <a:lvl5pPr marL="1542935" indent="-171438" algn="l" defTabSz="685748" rtl="0" eaLnBrk="1" latinLnBrk="0" hangingPunct="1">
              <a:lnSpc>
                <a:spcPct val="90000"/>
              </a:lnSpc>
              <a:spcBef>
                <a:spcPts val="375"/>
              </a:spcBef>
              <a:buFont typeface="Arial" panose="020B0604020202020204" pitchFamily="34" charset="0"/>
              <a:buChar char="•"/>
              <a:defRPr sz="2000" kern="1200">
                <a:solidFill>
                  <a:schemeClr val="tx1"/>
                </a:solidFill>
                <a:latin typeface="Arial" charset="0"/>
                <a:ea typeface="Arial" charset="0"/>
                <a:cs typeface="Arial" charset="0"/>
              </a:defRPr>
            </a:lvl5pPr>
            <a:lvl6pPr marL="1885810"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683"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558"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434"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US" dirty="0"/>
              <a:t>Unmanned Air Vehicles</a:t>
            </a:r>
          </a:p>
          <a:p>
            <a:endParaRPr lang="en-US" dirty="0"/>
          </a:p>
          <a:p>
            <a:pPr marL="0" indent="0">
              <a:buNone/>
            </a:pPr>
            <a:endParaRPr lang="en-US" dirty="0"/>
          </a:p>
          <a:p>
            <a:endParaRPr lang="en-US" dirty="0"/>
          </a:p>
          <a:p>
            <a:r>
              <a:rPr lang="en-US" dirty="0"/>
              <a:t>Advanced Air Mobility</a:t>
            </a:r>
          </a:p>
          <a:p>
            <a:pPr lvl="1"/>
            <a:r>
              <a:rPr lang="en-US" dirty="0" err="1"/>
              <a:t>eVTOL</a:t>
            </a:r>
            <a:r>
              <a:rPr lang="en-US" dirty="0"/>
              <a:t>, </a:t>
            </a:r>
            <a:r>
              <a:rPr lang="en-US" dirty="0" err="1"/>
              <a:t>eSTOL</a:t>
            </a:r>
            <a:r>
              <a:rPr lang="en-US" dirty="0"/>
              <a:t>, </a:t>
            </a:r>
            <a:r>
              <a:rPr lang="en-US" dirty="0" err="1"/>
              <a:t>eCTOL</a:t>
            </a:r>
            <a:endParaRPr lang="en-US" dirty="0"/>
          </a:p>
          <a:p>
            <a:pPr lvl="1"/>
            <a:endParaRPr lang="en-US" dirty="0"/>
          </a:p>
          <a:p>
            <a:pPr lvl="1"/>
            <a:endParaRPr lang="en-US" dirty="0"/>
          </a:p>
          <a:p>
            <a:pPr lvl="1"/>
            <a:endParaRPr lang="en-US" dirty="0"/>
          </a:p>
          <a:p>
            <a:pPr lvl="1"/>
            <a:endParaRPr lang="en-US" dirty="0"/>
          </a:p>
          <a:p>
            <a:pPr marL="342876" lvl="1" indent="0">
              <a:buNone/>
            </a:pPr>
            <a:endParaRPr lang="en-US" dirty="0"/>
          </a:p>
          <a:p>
            <a:r>
              <a:rPr lang="en-US" dirty="0">
                <a:solidFill>
                  <a:srgbClr val="FF0000"/>
                </a:solidFill>
              </a:rPr>
              <a:t>Personal Sport Air Vehicles</a:t>
            </a:r>
          </a:p>
          <a:p>
            <a:endParaRPr lang="en-US" dirty="0"/>
          </a:p>
          <a:p>
            <a:pPr lvl="1"/>
            <a:endParaRPr lang="en-US" dirty="0"/>
          </a:p>
          <a:p>
            <a:endParaRPr lang="en-US" dirty="0"/>
          </a:p>
        </p:txBody>
      </p:sp>
      <p:pic>
        <p:nvPicPr>
          <p:cNvPr id="6" name="Picture 2" descr="SMG February &quot;AAM Reality Index Chart&quot; now released - Urban Air Mobility  News">
            <a:extLst>
              <a:ext uri="{FF2B5EF4-FFF2-40B4-BE49-F238E27FC236}">
                <a16:creationId xmlns:a16="http://schemas.microsoft.com/office/drawing/2014/main" id="{95664E0A-52F5-BFA1-CF52-DB2BEF1E9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9731" y="3204257"/>
            <a:ext cx="2796164" cy="138169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DJI Mini 3 Pro review: The most capable lightweight drone yet | Engadget">
            <a:extLst>
              <a:ext uri="{FF2B5EF4-FFF2-40B4-BE49-F238E27FC236}">
                <a16:creationId xmlns:a16="http://schemas.microsoft.com/office/drawing/2014/main" id="{3191B300-CA14-54B5-2479-352B641E6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6558" y="1353984"/>
            <a:ext cx="1662547" cy="9349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lying cars closer to reality as test footage reveal vehicle which ANYONE  can drive">
            <a:extLst>
              <a:ext uri="{FF2B5EF4-FFF2-40B4-BE49-F238E27FC236}">
                <a16:creationId xmlns:a16="http://schemas.microsoft.com/office/drawing/2014/main" id="{C467A2F4-5503-EF92-259C-13B13858075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00" t="-667" r="19794" b="667"/>
          <a:stretch/>
        </p:blipFill>
        <p:spPr bwMode="auto">
          <a:xfrm>
            <a:off x="4351096" y="5102088"/>
            <a:ext cx="3088741" cy="16649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arry Page's Kitty Hawk Flyer is fit for one and operated by joystick">
            <a:extLst>
              <a:ext uri="{FF2B5EF4-FFF2-40B4-BE49-F238E27FC236}">
                <a16:creationId xmlns:a16="http://schemas.microsoft.com/office/drawing/2014/main" id="{62E46A15-A540-544E-D199-AA163FCC69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1579" y="5115339"/>
            <a:ext cx="2959951" cy="16649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MNI HOVERBOARDS | The first flying hoverboard">
            <a:extLst>
              <a:ext uri="{FF2B5EF4-FFF2-40B4-BE49-F238E27FC236}">
                <a16:creationId xmlns:a16="http://schemas.microsoft.com/office/drawing/2014/main" id="{BAC2DA4E-9CC7-806F-D962-415EC19F745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342" r="15239"/>
          <a:stretch/>
        </p:blipFill>
        <p:spPr bwMode="auto">
          <a:xfrm>
            <a:off x="10550002" y="5115339"/>
            <a:ext cx="1737977" cy="165172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Zipline, Medical Drone Delivery Pioneer to Headline HISA2020, a Virtual  Event by IT News Africa – sUAS News – The Business of Drones">
            <a:extLst>
              <a:ext uri="{FF2B5EF4-FFF2-40B4-BE49-F238E27FC236}">
                <a16:creationId xmlns:a16="http://schemas.microsoft.com/office/drawing/2014/main" id="{9A5BA6C1-4331-4C06-D557-86A9D316989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538" r="17825"/>
          <a:stretch/>
        </p:blipFill>
        <p:spPr bwMode="auto">
          <a:xfrm>
            <a:off x="9159456" y="1370887"/>
            <a:ext cx="1163707" cy="901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326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750252-416F-D584-4A16-FE566A5C8685}"/>
              </a:ext>
            </a:extLst>
          </p:cNvPr>
          <p:cNvSpPr>
            <a:spLocks noGrp="1"/>
          </p:cNvSpPr>
          <p:nvPr>
            <p:ph idx="1"/>
          </p:nvPr>
        </p:nvSpPr>
        <p:spPr/>
        <p:txBody>
          <a:bodyPr>
            <a:normAutofit/>
          </a:bodyPr>
          <a:lstStyle/>
          <a:p>
            <a:r>
              <a:rPr lang="en-US" sz="3200" dirty="0"/>
              <a:t>Conceive and Design a Zero-Emission Personal  Sport Air Vehicle</a:t>
            </a:r>
          </a:p>
          <a:p>
            <a:pPr lvl="1"/>
            <a:r>
              <a:rPr lang="en-US" sz="2800" dirty="0"/>
              <a:t>Open design space to maximize flexibility for “interesting”, innovative or marketable designs.</a:t>
            </a:r>
          </a:p>
          <a:p>
            <a:pPr lvl="1"/>
            <a:r>
              <a:rPr lang="en-US" sz="2800" dirty="0"/>
              <a:t>Teams can define their own mission and performance targets</a:t>
            </a:r>
          </a:p>
          <a:p>
            <a:pPr lvl="1"/>
            <a:r>
              <a:rPr lang="en-US" sz="2800" dirty="0"/>
              <a:t>Target unregulated single person “ultralight” category</a:t>
            </a:r>
          </a:p>
          <a:p>
            <a:pPr lvl="1"/>
            <a:endParaRPr lang="en-US" sz="3200" dirty="0"/>
          </a:p>
          <a:p>
            <a:pPr lvl="1"/>
            <a:endParaRPr lang="en-US" sz="3200" dirty="0"/>
          </a:p>
        </p:txBody>
      </p:sp>
      <p:sp>
        <p:nvSpPr>
          <p:cNvPr id="3" name="Slide Number Placeholder 2">
            <a:extLst>
              <a:ext uri="{FF2B5EF4-FFF2-40B4-BE49-F238E27FC236}">
                <a16:creationId xmlns:a16="http://schemas.microsoft.com/office/drawing/2014/main" id="{F158AE0D-AEC8-BAA8-0C25-D284E0443676}"/>
              </a:ext>
            </a:extLst>
          </p:cNvPr>
          <p:cNvSpPr>
            <a:spLocks noGrp="1"/>
          </p:cNvSpPr>
          <p:nvPr>
            <p:ph type="sldNum" sz="quarter" idx="10"/>
          </p:nvPr>
        </p:nvSpPr>
        <p:spPr/>
        <p:txBody>
          <a:bodyPr/>
          <a:lstStyle/>
          <a:p>
            <a:fld id="{0EEC4FE4-BE90-9146-9924-61DBEFE4420C}" type="slidenum">
              <a:rPr lang="en-GB" smtClean="0"/>
              <a:pPr/>
              <a:t>7</a:t>
            </a:fld>
            <a:endParaRPr lang="en-GB"/>
          </a:p>
        </p:txBody>
      </p:sp>
      <p:sp>
        <p:nvSpPr>
          <p:cNvPr id="4" name="Title 3">
            <a:extLst>
              <a:ext uri="{FF2B5EF4-FFF2-40B4-BE49-F238E27FC236}">
                <a16:creationId xmlns:a16="http://schemas.microsoft.com/office/drawing/2014/main" id="{F66FF4BA-C07B-D111-BEE3-6A8BA86DA84B}"/>
              </a:ext>
            </a:extLst>
          </p:cNvPr>
          <p:cNvSpPr>
            <a:spLocks noGrp="1"/>
          </p:cNvSpPr>
          <p:nvPr>
            <p:ph type="title"/>
          </p:nvPr>
        </p:nvSpPr>
        <p:spPr/>
        <p:txBody>
          <a:bodyPr/>
          <a:lstStyle/>
          <a:p>
            <a:r>
              <a:rPr lang="en-US" dirty="0"/>
              <a:t>Course Objective</a:t>
            </a:r>
          </a:p>
        </p:txBody>
      </p:sp>
    </p:spTree>
    <p:extLst>
      <p:ext uri="{BB962C8B-B14F-4D97-AF65-F5344CB8AC3E}">
        <p14:creationId xmlns:p14="http://schemas.microsoft.com/office/powerpoint/2010/main" val="82536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947EC5-FAA4-7896-643E-91CD0383CB57}"/>
              </a:ext>
            </a:extLst>
          </p:cNvPr>
          <p:cNvSpPr>
            <a:spLocks noGrp="1"/>
          </p:cNvSpPr>
          <p:nvPr>
            <p:ph idx="1"/>
          </p:nvPr>
        </p:nvSpPr>
        <p:spPr>
          <a:xfrm>
            <a:off x="686536" y="5307389"/>
            <a:ext cx="11015579" cy="5284385"/>
          </a:xfrm>
        </p:spPr>
        <p:txBody>
          <a:bodyPr>
            <a:normAutofit/>
          </a:bodyPr>
          <a:lstStyle/>
          <a:p>
            <a:r>
              <a:rPr lang="en-US" dirty="0"/>
              <a:t>Ultralight </a:t>
            </a:r>
          </a:p>
          <a:p>
            <a:pPr lvl="1"/>
            <a:r>
              <a:rPr lang="en-US" dirty="0"/>
              <a:t>(FAR Part 103)</a:t>
            </a:r>
          </a:p>
          <a:p>
            <a:pPr lvl="1"/>
            <a:r>
              <a:rPr lang="en-US" dirty="0"/>
              <a:t>Unregulated</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35E67500-265D-1ACE-C214-532B06AB7079}"/>
              </a:ext>
            </a:extLst>
          </p:cNvPr>
          <p:cNvSpPr>
            <a:spLocks noGrp="1"/>
          </p:cNvSpPr>
          <p:nvPr>
            <p:ph type="title"/>
          </p:nvPr>
        </p:nvSpPr>
        <p:spPr/>
        <p:txBody>
          <a:bodyPr/>
          <a:lstStyle/>
          <a:p>
            <a:r>
              <a:rPr lang="en-US" dirty="0"/>
              <a:t>US Small Aircraft Categories</a:t>
            </a:r>
          </a:p>
        </p:txBody>
      </p:sp>
      <p:sp>
        <p:nvSpPr>
          <p:cNvPr id="4" name="Content Placeholder 1">
            <a:extLst>
              <a:ext uri="{FF2B5EF4-FFF2-40B4-BE49-F238E27FC236}">
                <a16:creationId xmlns:a16="http://schemas.microsoft.com/office/drawing/2014/main" id="{A2F7C493-0FEE-4517-EF88-A366FDDE6EF6}"/>
              </a:ext>
            </a:extLst>
          </p:cNvPr>
          <p:cNvSpPr txBox="1">
            <a:spLocks/>
          </p:cNvSpPr>
          <p:nvPr/>
        </p:nvSpPr>
        <p:spPr>
          <a:xfrm>
            <a:off x="8744072" y="5307389"/>
            <a:ext cx="11015579" cy="5284385"/>
          </a:xfrm>
          <a:prstGeom prst="rect">
            <a:avLst/>
          </a:prstGeom>
        </p:spPr>
        <p:txBody>
          <a:bodyPr vert="horz" lIns="91440" tIns="45720" rIns="91440" bIns="45720" rtlCol="0">
            <a:normAutofit/>
          </a:bodyPr>
          <a:lstStyle>
            <a:lvl1pPr marL="171438" indent="-171438" algn="l" defTabSz="685748" rtl="0" eaLnBrk="1" latinLnBrk="0" hangingPunct="1">
              <a:lnSpc>
                <a:spcPct val="90000"/>
              </a:lnSpc>
              <a:spcBef>
                <a:spcPts val="751"/>
              </a:spcBef>
              <a:buFont typeface="Arial" panose="020B0604020202020204" pitchFamily="34" charset="0"/>
              <a:buChar char="•"/>
              <a:defRPr sz="2000" kern="1200">
                <a:solidFill>
                  <a:schemeClr val="tx1"/>
                </a:solidFill>
                <a:latin typeface="Arial" charset="0"/>
                <a:ea typeface="Arial" charset="0"/>
                <a:cs typeface="Arial" charset="0"/>
              </a:defRPr>
            </a:lvl1pPr>
            <a:lvl2pPr marL="514314" indent="-171438" algn="l" defTabSz="685748" rtl="0" eaLnBrk="1" latinLnBrk="0" hangingPunct="1">
              <a:lnSpc>
                <a:spcPct val="90000"/>
              </a:lnSpc>
              <a:spcBef>
                <a:spcPts val="375"/>
              </a:spcBef>
              <a:buFont typeface="Arial" panose="020B0604020202020204" pitchFamily="34" charset="0"/>
              <a:buChar char="•"/>
              <a:defRPr sz="2000" kern="1200">
                <a:solidFill>
                  <a:schemeClr val="tx1"/>
                </a:solidFill>
                <a:latin typeface="Arial" charset="0"/>
                <a:ea typeface="Arial" charset="0"/>
                <a:cs typeface="Arial" charset="0"/>
              </a:defRPr>
            </a:lvl2pPr>
            <a:lvl3pPr marL="857188" indent="-171438" algn="l" defTabSz="685748" rtl="0" eaLnBrk="1" latinLnBrk="0" hangingPunct="1">
              <a:lnSpc>
                <a:spcPct val="90000"/>
              </a:lnSpc>
              <a:spcBef>
                <a:spcPts val="375"/>
              </a:spcBef>
              <a:buFont typeface="Arial" panose="020B0604020202020204" pitchFamily="34" charset="0"/>
              <a:buChar char="•"/>
              <a:defRPr sz="2000" kern="1200">
                <a:solidFill>
                  <a:schemeClr val="tx1"/>
                </a:solidFill>
                <a:latin typeface="Arial" charset="0"/>
                <a:ea typeface="Arial" charset="0"/>
                <a:cs typeface="Arial" charset="0"/>
              </a:defRPr>
            </a:lvl3pPr>
            <a:lvl4pPr marL="1200061" indent="-171438" algn="l" defTabSz="685748" rtl="0" eaLnBrk="1" latinLnBrk="0" hangingPunct="1">
              <a:lnSpc>
                <a:spcPct val="90000"/>
              </a:lnSpc>
              <a:spcBef>
                <a:spcPts val="375"/>
              </a:spcBef>
              <a:buFont typeface="Arial" panose="020B0604020202020204" pitchFamily="34" charset="0"/>
              <a:buChar char="•"/>
              <a:defRPr sz="2000" kern="1200">
                <a:solidFill>
                  <a:schemeClr val="tx1"/>
                </a:solidFill>
                <a:latin typeface="Arial" charset="0"/>
                <a:ea typeface="Arial" charset="0"/>
                <a:cs typeface="Arial" charset="0"/>
              </a:defRPr>
            </a:lvl4pPr>
            <a:lvl5pPr marL="1542935" indent="-171438" algn="l" defTabSz="685748" rtl="0" eaLnBrk="1" latinLnBrk="0" hangingPunct="1">
              <a:lnSpc>
                <a:spcPct val="90000"/>
              </a:lnSpc>
              <a:spcBef>
                <a:spcPts val="375"/>
              </a:spcBef>
              <a:buFont typeface="Arial" panose="020B0604020202020204" pitchFamily="34" charset="0"/>
              <a:buChar char="•"/>
              <a:defRPr sz="2000" kern="1200">
                <a:solidFill>
                  <a:schemeClr val="tx1"/>
                </a:solidFill>
                <a:latin typeface="Arial" charset="0"/>
                <a:ea typeface="Arial" charset="0"/>
                <a:cs typeface="Arial" charset="0"/>
              </a:defRPr>
            </a:lvl5pPr>
            <a:lvl6pPr marL="1885810"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683"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558"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434"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US" dirty="0"/>
              <a:t>Conventional GA</a:t>
            </a:r>
          </a:p>
          <a:p>
            <a:pPr lvl="1"/>
            <a:r>
              <a:rPr lang="en-US" dirty="0"/>
              <a:t>(FAR Part 23)</a:t>
            </a:r>
          </a:p>
          <a:p>
            <a:pPr lvl="1"/>
            <a:endParaRPr lang="en-US" dirty="0"/>
          </a:p>
          <a:p>
            <a:pPr lvl="1"/>
            <a:endParaRPr lang="en-US" dirty="0"/>
          </a:p>
          <a:p>
            <a:pPr lvl="1"/>
            <a:endParaRPr lang="en-US" dirty="0"/>
          </a:p>
        </p:txBody>
      </p:sp>
      <p:sp>
        <p:nvSpPr>
          <p:cNvPr id="5" name="Content Placeholder 1">
            <a:extLst>
              <a:ext uri="{FF2B5EF4-FFF2-40B4-BE49-F238E27FC236}">
                <a16:creationId xmlns:a16="http://schemas.microsoft.com/office/drawing/2014/main" id="{E98E1320-A0A0-463F-DB62-7156F36C17FB}"/>
              </a:ext>
            </a:extLst>
          </p:cNvPr>
          <p:cNvSpPr txBox="1">
            <a:spLocks/>
          </p:cNvSpPr>
          <p:nvPr/>
        </p:nvSpPr>
        <p:spPr>
          <a:xfrm>
            <a:off x="4462122" y="5307388"/>
            <a:ext cx="11015579" cy="5284385"/>
          </a:xfrm>
          <a:prstGeom prst="rect">
            <a:avLst/>
          </a:prstGeom>
        </p:spPr>
        <p:txBody>
          <a:bodyPr vert="horz" lIns="91440" tIns="45720" rIns="91440" bIns="45720" rtlCol="0">
            <a:normAutofit/>
          </a:bodyPr>
          <a:lstStyle>
            <a:lvl1pPr marL="171438" indent="-171438" algn="l" defTabSz="685748" rtl="0" eaLnBrk="1" latinLnBrk="0" hangingPunct="1">
              <a:lnSpc>
                <a:spcPct val="90000"/>
              </a:lnSpc>
              <a:spcBef>
                <a:spcPts val="751"/>
              </a:spcBef>
              <a:buFont typeface="Arial" panose="020B0604020202020204" pitchFamily="34" charset="0"/>
              <a:buChar char="•"/>
              <a:defRPr sz="2000" kern="1200">
                <a:solidFill>
                  <a:schemeClr val="tx1"/>
                </a:solidFill>
                <a:latin typeface="Arial" charset="0"/>
                <a:ea typeface="Arial" charset="0"/>
                <a:cs typeface="Arial" charset="0"/>
              </a:defRPr>
            </a:lvl1pPr>
            <a:lvl2pPr marL="514314" indent="-171438" algn="l" defTabSz="685748" rtl="0" eaLnBrk="1" latinLnBrk="0" hangingPunct="1">
              <a:lnSpc>
                <a:spcPct val="90000"/>
              </a:lnSpc>
              <a:spcBef>
                <a:spcPts val="375"/>
              </a:spcBef>
              <a:buFont typeface="Arial" panose="020B0604020202020204" pitchFamily="34" charset="0"/>
              <a:buChar char="•"/>
              <a:defRPr sz="2000" kern="1200">
                <a:solidFill>
                  <a:schemeClr val="tx1"/>
                </a:solidFill>
                <a:latin typeface="Arial" charset="0"/>
                <a:ea typeface="Arial" charset="0"/>
                <a:cs typeface="Arial" charset="0"/>
              </a:defRPr>
            </a:lvl2pPr>
            <a:lvl3pPr marL="857188" indent="-171438" algn="l" defTabSz="685748" rtl="0" eaLnBrk="1" latinLnBrk="0" hangingPunct="1">
              <a:lnSpc>
                <a:spcPct val="90000"/>
              </a:lnSpc>
              <a:spcBef>
                <a:spcPts val="375"/>
              </a:spcBef>
              <a:buFont typeface="Arial" panose="020B0604020202020204" pitchFamily="34" charset="0"/>
              <a:buChar char="•"/>
              <a:defRPr sz="2000" kern="1200">
                <a:solidFill>
                  <a:schemeClr val="tx1"/>
                </a:solidFill>
                <a:latin typeface="Arial" charset="0"/>
                <a:ea typeface="Arial" charset="0"/>
                <a:cs typeface="Arial" charset="0"/>
              </a:defRPr>
            </a:lvl3pPr>
            <a:lvl4pPr marL="1200061" indent="-171438" algn="l" defTabSz="685748" rtl="0" eaLnBrk="1" latinLnBrk="0" hangingPunct="1">
              <a:lnSpc>
                <a:spcPct val="90000"/>
              </a:lnSpc>
              <a:spcBef>
                <a:spcPts val="375"/>
              </a:spcBef>
              <a:buFont typeface="Arial" panose="020B0604020202020204" pitchFamily="34" charset="0"/>
              <a:buChar char="•"/>
              <a:defRPr sz="2000" kern="1200">
                <a:solidFill>
                  <a:schemeClr val="tx1"/>
                </a:solidFill>
                <a:latin typeface="Arial" charset="0"/>
                <a:ea typeface="Arial" charset="0"/>
                <a:cs typeface="Arial" charset="0"/>
              </a:defRPr>
            </a:lvl4pPr>
            <a:lvl5pPr marL="1542935" indent="-171438" algn="l" defTabSz="685748" rtl="0" eaLnBrk="1" latinLnBrk="0" hangingPunct="1">
              <a:lnSpc>
                <a:spcPct val="90000"/>
              </a:lnSpc>
              <a:spcBef>
                <a:spcPts val="375"/>
              </a:spcBef>
              <a:buFont typeface="Arial" panose="020B0604020202020204" pitchFamily="34" charset="0"/>
              <a:buChar char="•"/>
              <a:defRPr sz="2000" kern="1200">
                <a:solidFill>
                  <a:schemeClr val="tx1"/>
                </a:solidFill>
                <a:latin typeface="Arial" charset="0"/>
                <a:ea typeface="Arial" charset="0"/>
                <a:cs typeface="Arial" charset="0"/>
              </a:defRPr>
            </a:lvl5pPr>
            <a:lvl6pPr marL="1885810"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683"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558"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434" indent="-171438" algn="l" defTabSz="685748"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r>
              <a:rPr lang="en-US" dirty="0"/>
              <a:t>Light Sport Aircraft </a:t>
            </a:r>
          </a:p>
          <a:p>
            <a:pPr lvl="1"/>
            <a:r>
              <a:rPr lang="en-US" dirty="0"/>
              <a:t>(Order 8130.2)</a:t>
            </a:r>
          </a:p>
          <a:p>
            <a:pPr marL="0" indent="0">
              <a:buFont typeface="Arial" panose="020B0604020202020204" pitchFamily="34" charset="0"/>
              <a:buNone/>
            </a:pPr>
            <a:endParaRPr lang="en-US" dirty="0"/>
          </a:p>
          <a:p>
            <a:endParaRPr lang="en-US" dirty="0"/>
          </a:p>
          <a:p>
            <a:pPr lvl="1"/>
            <a:endParaRPr lang="en-US" dirty="0"/>
          </a:p>
        </p:txBody>
      </p:sp>
      <p:pic>
        <p:nvPicPr>
          <p:cNvPr id="1026" name="Picture 2" descr="The Most Popular Airplane: Cirrus SR22 ⋆ Beverly Hills Magazine">
            <a:extLst>
              <a:ext uri="{FF2B5EF4-FFF2-40B4-BE49-F238E27FC236}">
                <a16:creationId xmlns:a16="http://schemas.microsoft.com/office/drawing/2014/main" id="{1D815C89-8EA3-019D-6042-06559715F4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96" b="21191"/>
          <a:stretch/>
        </p:blipFill>
        <p:spPr bwMode="auto">
          <a:xfrm>
            <a:off x="8023122" y="1924371"/>
            <a:ext cx="4336026" cy="2222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on A5 Light-Sport Aircraft Review - FLYING Magazine">
            <a:extLst>
              <a:ext uri="{FF2B5EF4-FFF2-40B4-BE49-F238E27FC236}">
                <a16:creationId xmlns:a16="http://schemas.microsoft.com/office/drawing/2014/main" id="{FCF5A32F-436D-C2CD-0865-DDEC1B03A9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86" r="7484"/>
          <a:stretch/>
        </p:blipFill>
        <p:spPr bwMode="auto">
          <a:xfrm>
            <a:off x="3706761" y="1924371"/>
            <a:ext cx="4070555" cy="222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AA">
            <a:extLst>
              <a:ext uri="{FF2B5EF4-FFF2-40B4-BE49-F238E27FC236}">
                <a16:creationId xmlns:a16="http://schemas.microsoft.com/office/drawing/2014/main" id="{6ACBCA87-665E-EED1-D0E1-AD1D2500EC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171" y="1671346"/>
            <a:ext cx="3055784" cy="3055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310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947EC5-FAA4-7896-643E-91CD0383CB57}"/>
              </a:ext>
            </a:extLst>
          </p:cNvPr>
          <p:cNvSpPr>
            <a:spLocks noGrp="1"/>
          </p:cNvSpPr>
          <p:nvPr>
            <p:ph idx="1"/>
          </p:nvPr>
        </p:nvSpPr>
        <p:spPr/>
        <p:txBody>
          <a:bodyPr>
            <a:normAutofit/>
          </a:bodyPr>
          <a:lstStyle/>
          <a:p>
            <a:r>
              <a:rPr lang="en-US" dirty="0"/>
              <a:t>Ultralight (Part 103)</a:t>
            </a:r>
          </a:p>
          <a:p>
            <a:pPr lvl="1"/>
            <a:r>
              <a:rPr lang="en-US" dirty="0"/>
              <a:t>1 person</a:t>
            </a:r>
          </a:p>
          <a:p>
            <a:pPr lvl="1"/>
            <a:r>
              <a:rPr lang="en-US" dirty="0"/>
              <a:t>&lt;254 </a:t>
            </a:r>
            <a:r>
              <a:rPr lang="en-US" dirty="0" err="1"/>
              <a:t>lbs</a:t>
            </a:r>
            <a:r>
              <a:rPr lang="en-US" dirty="0"/>
              <a:t> empty weight max</a:t>
            </a:r>
          </a:p>
          <a:p>
            <a:pPr lvl="1"/>
            <a:r>
              <a:rPr lang="en-US" dirty="0"/>
              <a:t>&lt; 5 gal</a:t>
            </a:r>
          </a:p>
          <a:p>
            <a:pPr lvl="1"/>
            <a:r>
              <a:rPr lang="en-US" dirty="0"/>
              <a:t>Max CAS &lt; 55kts</a:t>
            </a:r>
          </a:p>
          <a:p>
            <a:pPr lvl="1"/>
            <a:r>
              <a:rPr lang="en-US" dirty="0"/>
              <a:t>Power off Stall &lt; 24kts</a:t>
            </a:r>
          </a:p>
          <a:p>
            <a:r>
              <a:rPr lang="en-US" dirty="0"/>
              <a:t>Light Sport Aircraft (Part 103)</a:t>
            </a:r>
          </a:p>
          <a:p>
            <a:pPr lvl="1"/>
            <a:r>
              <a:rPr lang="en-US" dirty="0"/>
              <a:t>&lt; 2 person</a:t>
            </a:r>
          </a:p>
          <a:p>
            <a:pPr lvl="1"/>
            <a:r>
              <a:rPr lang="en-US" dirty="0"/>
              <a:t>MTOW &lt; 1320 </a:t>
            </a:r>
            <a:r>
              <a:rPr lang="en-US" dirty="0" err="1"/>
              <a:t>lb</a:t>
            </a:r>
            <a:r>
              <a:rPr lang="en-US" dirty="0"/>
              <a:t> land,  1430 </a:t>
            </a:r>
            <a:r>
              <a:rPr lang="en-US" dirty="0" err="1"/>
              <a:t>lb</a:t>
            </a:r>
            <a:r>
              <a:rPr lang="en-US" dirty="0"/>
              <a:t> seaplane</a:t>
            </a:r>
          </a:p>
          <a:p>
            <a:pPr lvl="1"/>
            <a:r>
              <a:rPr lang="en-US" dirty="0"/>
              <a:t> Max CAS &lt; 120kts</a:t>
            </a:r>
          </a:p>
          <a:p>
            <a:pPr lvl="1"/>
            <a:r>
              <a:rPr lang="en-US" dirty="0"/>
              <a:t>Power off Stall &lt; 24kts</a:t>
            </a:r>
          </a:p>
          <a:p>
            <a:pPr lvl="1"/>
            <a:r>
              <a:rPr lang="en-US" dirty="0"/>
              <a:t>Not electric (single </a:t>
            </a:r>
            <a:r>
              <a:rPr lang="en-US" dirty="0" err="1"/>
              <a:t>recip</a:t>
            </a:r>
            <a:r>
              <a:rPr lang="en-US" dirty="0"/>
              <a:t>) but EASA has certified </a:t>
            </a:r>
            <a:r>
              <a:rPr lang="en-US" dirty="0" err="1"/>
              <a:t>Pipstral</a:t>
            </a:r>
            <a:r>
              <a:rPr lang="en-US" dirty="0"/>
              <a:t> by special condition</a:t>
            </a:r>
          </a:p>
          <a:p>
            <a:pPr lvl="1"/>
            <a:r>
              <a:rPr lang="en-US" dirty="0"/>
              <a:t>Not powered lift</a:t>
            </a:r>
          </a:p>
          <a:p>
            <a:r>
              <a:rPr lang="en-US" dirty="0"/>
              <a:t>Conventional General Aviation Part 23 (small aircraft, not powered lift)</a:t>
            </a:r>
          </a:p>
          <a:p>
            <a:r>
              <a:rPr lang="en-US" dirty="0"/>
              <a:t>14 CFR 21.17(b) “Special Class” (path for </a:t>
            </a:r>
            <a:r>
              <a:rPr lang="en-US" dirty="0" err="1"/>
              <a:t>eVTOL</a:t>
            </a:r>
            <a:r>
              <a:rPr lang="en-US" dirty="0"/>
              <a:t>)</a:t>
            </a:r>
          </a:p>
          <a:p>
            <a:pPr lvl="1"/>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35E67500-265D-1ACE-C214-532B06AB7079}"/>
              </a:ext>
            </a:extLst>
          </p:cNvPr>
          <p:cNvSpPr>
            <a:spLocks noGrp="1"/>
          </p:cNvSpPr>
          <p:nvPr>
            <p:ph type="title"/>
          </p:nvPr>
        </p:nvSpPr>
        <p:spPr/>
        <p:txBody>
          <a:bodyPr/>
          <a:lstStyle/>
          <a:p>
            <a:r>
              <a:rPr lang="en-US" dirty="0"/>
              <a:t>US Small Aircraft Categories</a:t>
            </a:r>
          </a:p>
        </p:txBody>
      </p:sp>
    </p:spTree>
    <p:extLst>
      <p:ext uri="{BB962C8B-B14F-4D97-AF65-F5344CB8AC3E}">
        <p14:creationId xmlns:p14="http://schemas.microsoft.com/office/powerpoint/2010/main" val="4176438279"/>
      </p:ext>
    </p:extLst>
  </p:cSld>
  <p:clrMapOvr>
    <a:masterClrMapping/>
  </p:clrMapOvr>
</p:sld>
</file>

<file path=ppt/theme/theme1.xml><?xml version="1.0" encoding="utf-8"?>
<a:theme xmlns:a="http://schemas.openxmlformats.org/drawingml/2006/main" name="1_ICAT_theme">
  <a:themeElements>
    <a:clrScheme name="Custom 1">
      <a:dk1>
        <a:srgbClr val="000000"/>
      </a:dk1>
      <a:lt1>
        <a:srgbClr val="FFFFFF"/>
      </a:lt1>
      <a:dk2>
        <a:srgbClr val="44546A"/>
      </a:dk2>
      <a:lt2>
        <a:srgbClr val="E7E6E6"/>
      </a:lt2>
      <a:accent1>
        <a:srgbClr val="015192"/>
      </a:accent1>
      <a:accent2>
        <a:srgbClr val="CD7363"/>
      </a:accent2>
      <a:accent3>
        <a:srgbClr val="658ACF"/>
      </a:accent3>
      <a:accent4>
        <a:srgbClr val="FFC000"/>
      </a:accent4>
      <a:accent5>
        <a:srgbClr val="84BB71"/>
      </a:accent5>
      <a:accent6>
        <a:srgbClr val="015292"/>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000" dirty="0"/>
        </a:defPPr>
      </a:lstStyle>
    </a:txDef>
  </a:objectDefaults>
  <a:extraClrSchemeLst/>
  <a:extLst>
    <a:ext uri="{05A4C25C-085E-4340-85A3-A5531E510DB2}">
      <thm15:themeFamily xmlns:thm15="http://schemas.microsoft.com/office/thememl/2012/main" name="MIT-ICAT_LARGE" id="{B4C498B5-439C-E343-87F9-D7E306EE3DF6}" vid="{B985AE08-9283-2341-8E20-878E8ED0EE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ICAT_theme</Template>
  <TotalTime>31002</TotalTime>
  <Words>1643</Words>
  <Application>Microsoft Macintosh PowerPoint</Application>
  <PresentationFormat>Widescreen</PresentationFormat>
  <Paragraphs>321</Paragraphs>
  <Slides>40</Slides>
  <Notes>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52" baseType="lpstr">
      <vt:lpstr>Arial</vt:lpstr>
      <vt:lpstr>Calibri</vt:lpstr>
      <vt:lpstr>Cambria Math</vt:lpstr>
      <vt:lpstr>Century Gothic</vt:lpstr>
      <vt:lpstr>Courier New</vt:lpstr>
      <vt:lpstr>Helvetica</vt:lpstr>
      <vt:lpstr>Times</vt:lpstr>
      <vt:lpstr>Times New Roman</vt:lpstr>
      <vt:lpstr>Wingdings</vt:lpstr>
      <vt:lpstr>Zapf Dingbats</vt:lpstr>
      <vt:lpstr>1_ICAT_theme</vt:lpstr>
      <vt:lpstr>Picture</vt:lpstr>
      <vt:lpstr>16.82 Flight Vehicle Engineering    Introduction and Design Challenge</vt:lpstr>
      <vt:lpstr>Aircraft Early Development Process (Simplified)</vt:lpstr>
      <vt:lpstr>Technology Driven Opportunity Space</vt:lpstr>
      <vt:lpstr>Technology Driven Opportunity Space</vt:lpstr>
      <vt:lpstr>Technology Driven Opportunity Space</vt:lpstr>
      <vt:lpstr>Technology Driven Opportunity Space</vt:lpstr>
      <vt:lpstr>Course Objective</vt:lpstr>
      <vt:lpstr>US Small Aircraft Categories</vt:lpstr>
      <vt:lpstr>US Small Aircraft Categories</vt:lpstr>
      <vt:lpstr>PowerPoint Presentation</vt:lpstr>
      <vt:lpstr>Baseline System Specifications</vt:lpstr>
      <vt:lpstr>Syllabus Discussion</vt:lpstr>
      <vt:lpstr>Opener Blackfly</vt:lpstr>
      <vt:lpstr>Omni Hoverboard</vt:lpstr>
      <vt:lpstr> Carbon Dragon </vt:lpstr>
      <vt:lpstr>Aeriane Swift</vt:lpstr>
      <vt:lpstr>Electric Swift</vt:lpstr>
      <vt:lpstr>Powered Parachutes</vt:lpstr>
      <vt:lpstr>Kitty Hawk Flyer</vt:lpstr>
      <vt:lpstr>Icon A5 LSA</vt:lpstr>
      <vt:lpstr>Air Cam</vt:lpstr>
      <vt:lpstr>Aerolite EV103 Electric</vt:lpstr>
      <vt:lpstr>Lazareth LMV 496</vt:lpstr>
      <vt:lpstr>Autogyros</vt:lpstr>
      <vt:lpstr>Pipistral Alpha Electro (LSA)</vt:lpstr>
      <vt:lpstr>Blackwing Electric Aerobatic (LSA)</vt:lpstr>
      <vt:lpstr>Hovercraft</vt:lpstr>
      <vt:lpstr>Electric Hydrofoils</vt:lpstr>
      <vt:lpstr>May be consistent with GoFly Competition</vt:lpstr>
      <vt:lpstr>Break for Team Formation</vt:lpstr>
      <vt:lpstr>Brainstorming</vt:lpstr>
      <vt:lpstr>Missions and Markets</vt:lpstr>
      <vt:lpstr>Performance Requirements?</vt:lpstr>
      <vt:lpstr>PowerPoint Presentation</vt:lpstr>
      <vt:lpstr>Systems Engineering “V” Process Will Experience in This Project</vt:lpstr>
      <vt:lpstr>PowerPoint Presentation</vt:lpstr>
      <vt:lpstr>Cost of System Change</vt:lpstr>
      <vt:lpstr>14 CFR 21.17(b) “Special Class”</vt:lpstr>
      <vt:lpstr>Ultralight </vt:lpstr>
      <vt:lpstr>Light Sport Aircraft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Data-based detection and analysis of degraded runway braking for landing aircraft</dc:title>
  <dc:creator>Nicolas Meijers</dc:creator>
  <cp:lastModifiedBy>Microsoft Office User</cp:lastModifiedBy>
  <cp:revision>437</cp:revision>
  <dcterms:created xsi:type="dcterms:W3CDTF">2019-06-04T15:08:31Z</dcterms:created>
  <dcterms:modified xsi:type="dcterms:W3CDTF">2022-09-08T14:44:51Z</dcterms:modified>
</cp:coreProperties>
</file>